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07" r:id="rId2"/>
    <p:sldId id="289" r:id="rId3"/>
    <p:sldId id="310" r:id="rId4"/>
    <p:sldId id="325" r:id="rId5"/>
    <p:sldId id="326" r:id="rId6"/>
    <p:sldId id="329" r:id="rId7"/>
    <p:sldId id="327" r:id="rId8"/>
    <p:sldId id="345" r:id="rId9"/>
    <p:sldId id="330" r:id="rId10"/>
    <p:sldId id="331" r:id="rId11"/>
    <p:sldId id="332" r:id="rId12"/>
    <p:sldId id="333" r:id="rId13"/>
    <p:sldId id="338" r:id="rId14"/>
    <p:sldId id="339" r:id="rId15"/>
    <p:sldId id="340" r:id="rId16"/>
    <p:sldId id="341" r:id="rId17"/>
    <p:sldId id="346" r:id="rId18"/>
    <p:sldId id="334" r:id="rId19"/>
    <p:sldId id="335" r:id="rId20"/>
    <p:sldId id="343" r:id="rId21"/>
    <p:sldId id="344" r:id="rId22"/>
    <p:sldId id="303" r:id="rId23"/>
    <p:sldId id="300" r:id="rId24"/>
    <p:sldId id="284" r:id="rId2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2" autoAdjust="0"/>
    <p:restoredTop sz="94427" autoAdjust="0"/>
  </p:normalViewPr>
  <p:slideViewPr>
    <p:cSldViewPr snapToGrid="0">
      <p:cViewPr varScale="1">
        <p:scale>
          <a:sx n="105" d="100"/>
          <a:sy n="105" d="100"/>
        </p:scale>
        <p:origin x="10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y = x^2</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JP"/>
        </a:p>
      </c:txPr>
    </c:title>
    <c:autoTitleDeleted val="0"/>
    <c:plotArea>
      <c:layout/>
      <c:lineChart>
        <c:grouping val="standard"/>
        <c:varyColors val="0"/>
        <c:ser>
          <c:idx val="0"/>
          <c:order val="0"/>
          <c:tx>
            <c:strRef>
              <c:f>Sheet1!$B$1</c:f>
              <c:strCache>
                <c:ptCount val="1"/>
                <c:pt idx="0">
                  <c:v>y = x*2</c:v>
                </c:pt>
              </c:strCache>
            </c:strRef>
          </c:tx>
          <c:spPr>
            <a:ln w="28575" cap="rnd">
              <a:solidFill>
                <a:schemeClr val="accent1"/>
              </a:solidFill>
              <a:round/>
            </a:ln>
            <a:effectLst/>
          </c:spPr>
          <c:marker>
            <c:symbol val="none"/>
          </c:marker>
          <c:cat>
            <c:numRef>
              <c:f>Sheet1!$A$2:$A$22</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cat>
          <c:val>
            <c:numRef>
              <c:f>Sheet1!$B$2:$B$22</c:f>
              <c:numCache>
                <c:formatCode>General</c:formatCode>
                <c:ptCount val="21"/>
                <c:pt idx="0">
                  <c:v>25</c:v>
                </c:pt>
                <c:pt idx="1">
                  <c:v>20.25</c:v>
                </c:pt>
                <c:pt idx="2">
                  <c:v>16</c:v>
                </c:pt>
                <c:pt idx="3">
                  <c:v>12.25</c:v>
                </c:pt>
                <c:pt idx="4">
                  <c:v>9</c:v>
                </c:pt>
                <c:pt idx="5">
                  <c:v>6.25</c:v>
                </c:pt>
                <c:pt idx="6">
                  <c:v>4</c:v>
                </c:pt>
                <c:pt idx="7">
                  <c:v>2.25</c:v>
                </c:pt>
                <c:pt idx="8">
                  <c:v>1</c:v>
                </c:pt>
                <c:pt idx="9">
                  <c:v>0.25</c:v>
                </c:pt>
                <c:pt idx="10">
                  <c:v>0</c:v>
                </c:pt>
                <c:pt idx="11">
                  <c:v>0.25</c:v>
                </c:pt>
                <c:pt idx="12">
                  <c:v>1</c:v>
                </c:pt>
                <c:pt idx="13">
                  <c:v>2.25</c:v>
                </c:pt>
                <c:pt idx="14">
                  <c:v>4</c:v>
                </c:pt>
                <c:pt idx="15">
                  <c:v>6.25</c:v>
                </c:pt>
                <c:pt idx="16">
                  <c:v>9</c:v>
                </c:pt>
                <c:pt idx="17">
                  <c:v>12.25</c:v>
                </c:pt>
                <c:pt idx="18">
                  <c:v>16</c:v>
                </c:pt>
                <c:pt idx="19">
                  <c:v>20.25</c:v>
                </c:pt>
                <c:pt idx="20">
                  <c:v>25</c:v>
                </c:pt>
              </c:numCache>
            </c:numRef>
          </c:val>
          <c:smooth val="0"/>
          <c:extLst>
            <c:ext xmlns:c16="http://schemas.microsoft.com/office/drawing/2014/chart" uri="{C3380CC4-5D6E-409C-BE32-E72D297353CC}">
              <c16:uniqueId val="{00000000-944F-214E-A1CB-D72C8F226A3A}"/>
            </c:ext>
          </c:extLst>
        </c:ser>
        <c:dLbls>
          <c:showLegendKey val="0"/>
          <c:showVal val="0"/>
          <c:showCatName val="0"/>
          <c:showSerName val="0"/>
          <c:showPercent val="0"/>
          <c:showBubbleSize val="0"/>
        </c:dLbls>
        <c:smooth val="0"/>
        <c:axId val="716960943"/>
        <c:axId val="716966767"/>
      </c:lineChart>
      <c:catAx>
        <c:axId val="7169609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X</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JP"/>
          </a:p>
        </c:txPr>
        <c:crossAx val="716966767"/>
        <c:crosses val="autoZero"/>
        <c:auto val="1"/>
        <c:lblAlgn val="ctr"/>
        <c:lblOffset val="100"/>
        <c:noMultiLvlLbl val="0"/>
      </c:catAx>
      <c:valAx>
        <c:axId val="7169667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JP"/>
          </a:p>
        </c:txPr>
        <c:crossAx val="7169609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y = x^2</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JP"/>
        </a:p>
      </c:txPr>
    </c:title>
    <c:autoTitleDeleted val="0"/>
    <c:plotArea>
      <c:layout>
        <c:manualLayout>
          <c:layoutTarget val="inner"/>
          <c:xMode val="edge"/>
          <c:yMode val="edge"/>
          <c:x val="0.15053716905230455"/>
          <c:y val="0.11019938138036477"/>
          <c:w val="0.82568066312091115"/>
          <c:h val="0.7442858868454556"/>
        </c:manualLayout>
      </c:layout>
      <c:lineChart>
        <c:grouping val="standard"/>
        <c:varyColors val="0"/>
        <c:ser>
          <c:idx val="0"/>
          <c:order val="0"/>
          <c:tx>
            <c:strRef>
              <c:f>Sheet1!$B$1</c:f>
              <c:strCache>
                <c:ptCount val="1"/>
                <c:pt idx="0">
                  <c:v>y = x*2</c:v>
                </c:pt>
              </c:strCache>
            </c:strRef>
          </c:tx>
          <c:spPr>
            <a:ln w="28575" cap="rnd">
              <a:solidFill>
                <a:schemeClr val="accent1"/>
              </a:solidFill>
              <a:round/>
            </a:ln>
            <a:effectLst/>
          </c:spPr>
          <c:marker>
            <c:symbol val="none"/>
          </c:marker>
          <c:cat>
            <c:numRef>
              <c:f>Sheet1!$A$2:$A$22</c:f>
              <c:numCache>
                <c:formatCode>General</c:formatCode>
                <c:ptCount val="21"/>
                <c:pt idx="0">
                  <c:v>-5</c:v>
                </c:pt>
                <c:pt idx="1">
                  <c:v>-4.5</c:v>
                </c:pt>
                <c:pt idx="2">
                  <c:v>-4</c:v>
                </c:pt>
                <c:pt idx="3">
                  <c:v>-3.5</c:v>
                </c:pt>
                <c:pt idx="4">
                  <c:v>-3</c:v>
                </c:pt>
                <c:pt idx="5">
                  <c:v>-2.5</c:v>
                </c:pt>
                <c:pt idx="6">
                  <c:v>-2</c:v>
                </c:pt>
                <c:pt idx="7">
                  <c:v>-1.5</c:v>
                </c:pt>
                <c:pt idx="8">
                  <c:v>-1</c:v>
                </c:pt>
                <c:pt idx="9">
                  <c:v>-0.5</c:v>
                </c:pt>
                <c:pt idx="10">
                  <c:v>0</c:v>
                </c:pt>
                <c:pt idx="11">
                  <c:v>0.5</c:v>
                </c:pt>
                <c:pt idx="12">
                  <c:v>1</c:v>
                </c:pt>
                <c:pt idx="13">
                  <c:v>1.5</c:v>
                </c:pt>
                <c:pt idx="14">
                  <c:v>2</c:v>
                </c:pt>
                <c:pt idx="15">
                  <c:v>2.5</c:v>
                </c:pt>
                <c:pt idx="16">
                  <c:v>3</c:v>
                </c:pt>
                <c:pt idx="17">
                  <c:v>3.5</c:v>
                </c:pt>
                <c:pt idx="18">
                  <c:v>4</c:v>
                </c:pt>
                <c:pt idx="19">
                  <c:v>4.5</c:v>
                </c:pt>
                <c:pt idx="20">
                  <c:v>5</c:v>
                </c:pt>
              </c:numCache>
            </c:numRef>
          </c:cat>
          <c:val>
            <c:numRef>
              <c:f>Sheet1!$B$2:$B$22</c:f>
              <c:numCache>
                <c:formatCode>General</c:formatCode>
                <c:ptCount val="21"/>
                <c:pt idx="0">
                  <c:v>25</c:v>
                </c:pt>
                <c:pt idx="1">
                  <c:v>20.25</c:v>
                </c:pt>
                <c:pt idx="2">
                  <c:v>16</c:v>
                </c:pt>
                <c:pt idx="3">
                  <c:v>12.25</c:v>
                </c:pt>
                <c:pt idx="4">
                  <c:v>9</c:v>
                </c:pt>
                <c:pt idx="5">
                  <c:v>6.25</c:v>
                </c:pt>
                <c:pt idx="6">
                  <c:v>4</c:v>
                </c:pt>
                <c:pt idx="7">
                  <c:v>2.25</c:v>
                </c:pt>
                <c:pt idx="8">
                  <c:v>1</c:v>
                </c:pt>
                <c:pt idx="9">
                  <c:v>0.25</c:v>
                </c:pt>
                <c:pt idx="10">
                  <c:v>0</c:v>
                </c:pt>
                <c:pt idx="11">
                  <c:v>0.25</c:v>
                </c:pt>
                <c:pt idx="12">
                  <c:v>1</c:v>
                </c:pt>
                <c:pt idx="13">
                  <c:v>2.25</c:v>
                </c:pt>
                <c:pt idx="14">
                  <c:v>4</c:v>
                </c:pt>
                <c:pt idx="15">
                  <c:v>6.25</c:v>
                </c:pt>
                <c:pt idx="16">
                  <c:v>9</c:v>
                </c:pt>
                <c:pt idx="17">
                  <c:v>12.25</c:v>
                </c:pt>
                <c:pt idx="18">
                  <c:v>16</c:v>
                </c:pt>
                <c:pt idx="19">
                  <c:v>20.25</c:v>
                </c:pt>
                <c:pt idx="20">
                  <c:v>25</c:v>
                </c:pt>
              </c:numCache>
            </c:numRef>
          </c:val>
          <c:smooth val="0"/>
          <c:extLst>
            <c:ext xmlns:c16="http://schemas.microsoft.com/office/drawing/2014/chart" uri="{C3380CC4-5D6E-409C-BE32-E72D297353CC}">
              <c16:uniqueId val="{00000000-16E8-1948-A865-B0C150C402EA}"/>
            </c:ext>
          </c:extLst>
        </c:ser>
        <c:dLbls>
          <c:showLegendKey val="0"/>
          <c:showVal val="0"/>
          <c:showCatName val="0"/>
          <c:showSerName val="0"/>
          <c:showPercent val="0"/>
          <c:showBubbleSize val="0"/>
        </c:dLbls>
        <c:smooth val="0"/>
        <c:axId val="716960943"/>
        <c:axId val="716966767"/>
      </c:lineChart>
      <c:catAx>
        <c:axId val="7169609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X</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JP"/>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JP"/>
          </a:p>
        </c:txPr>
        <c:crossAx val="716966767"/>
        <c:crosses val="autoZero"/>
        <c:auto val="1"/>
        <c:lblAlgn val="ctr"/>
        <c:lblOffset val="100"/>
        <c:noMultiLvlLbl val="0"/>
      </c:catAx>
      <c:valAx>
        <c:axId val="7169667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JP"/>
          </a:p>
        </c:txPr>
        <c:crossAx val="7169609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78CA9E-0765-C144-8228-27BF793F8CF3}"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GB"/>
        </a:p>
      </dgm:t>
    </dgm:pt>
    <dgm:pt modelId="{A14D4E30-7E57-4942-86A6-17318366C7D1}">
      <dgm:prSet custT="1"/>
      <dgm:spPr/>
      <dgm:t>
        <a:bodyPr/>
        <a:lstStyle/>
        <a:p>
          <a:pPr>
            <a:lnSpc>
              <a:spcPct val="100000"/>
            </a:lnSpc>
          </a:pPr>
          <a:r>
            <a:rPr lang="en-US" sz="2400" dirty="0"/>
            <a:t>Model</a:t>
          </a:r>
          <a:r>
            <a:rPr lang="en-US" sz="2400" baseline="0" dirty="0"/>
            <a:t> Optimization</a:t>
          </a:r>
          <a:endParaRPr lang="en-CH" sz="2400"/>
        </a:p>
      </dgm:t>
    </dgm:pt>
    <dgm:pt modelId="{6EBBC921-CB1C-49DD-9BB3-66C276EEC1EB}" type="parTrans" cxnId="{039D40DB-FC22-4E2B-881B-189F5A264186}">
      <dgm:prSet/>
      <dgm:spPr/>
      <dgm:t>
        <a:bodyPr/>
        <a:lstStyle/>
        <a:p>
          <a:endParaRPr lang="en-CH" sz="1200"/>
        </a:p>
      </dgm:t>
    </dgm:pt>
    <dgm:pt modelId="{AE29625B-CF0D-4CCD-8D53-07AA54BC4A7C}" type="sibTrans" cxnId="{039D40DB-FC22-4E2B-881B-189F5A264186}">
      <dgm:prSet/>
      <dgm:spPr/>
      <dgm:t>
        <a:bodyPr/>
        <a:lstStyle/>
        <a:p>
          <a:endParaRPr lang="en-CH" sz="1200"/>
        </a:p>
      </dgm:t>
    </dgm:pt>
    <dgm:pt modelId="{9281961D-2133-4258-B765-869E929FECC3}">
      <dgm:prSet custT="1"/>
      <dgm:spPr/>
      <dgm:t>
        <a:bodyPr/>
        <a:lstStyle/>
        <a:p>
          <a:pPr>
            <a:lnSpc>
              <a:spcPct val="100000"/>
            </a:lnSpc>
          </a:pPr>
          <a:r>
            <a:rPr lang="en-US" sz="2400" dirty="0"/>
            <a:t>Model Compression</a:t>
          </a:r>
          <a:endParaRPr lang="en-CH" sz="2400"/>
        </a:p>
      </dgm:t>
    </dgm:pt>
    <dgm:pt modelId="{050E7AFF-073D-4EA1-A528-A3F7730D8792}" type="parTrans" cxnId="{204013AA-F357-4597-968A-CA508FF2A1FC}">
      <dgm:prSet/>
      <dgm:spPr/>
      <dgm:t>
        <a:bodyPr/>
        <a:lstStyle/>
        <a:p>
          <a:endParaRPr lang="en-CH" sz="1200"/>
        </a:p>
      </dgm:t>
    </dgm:pt>
    <dgm:pt modelId="{2E6DFF3C-194A-4408-806A-843B7842069E}" type="sibTrans" cxnId="{204013AA-F357-4597-968A-CA508FF2A1FC}">
      <dgm:prSet/>
      <dgm:spPr/>
      <dgm:t>
        <a:bodyPr/>
        <a:lstStyle/>
        <a:p>
          <a:endParaRPr lang="en-CH" sz="1200"/>
        </a:p>
      </dgm:t>
    </dgm:pt>
    <dgm:pt modelId="{5FBE2AF5-F8B1-4B39-8587-18522C39F72B}">
      <dgm:prSet custT="1"/>
      <dgm:spPr/>
      <dgm:t>
        <a:bodyPr/>
        <a:lstStyle/>
        <a:p>
          <a:pPr>
            <a:lnSpc>
              <a:spcPct val="100000"/>
            </a:lnSpc>
          </a:pPr>
          <a:r>
            <a:rPr lang="en-US" sz="2400"/>
            <a:t>Jupyter Notebooks (Hands on)</a:t>
          </a:r>
          <a:endParaRPr lang="en-CH" sz="2400"/>
        </a:p>
      </dgm:t>
    </dgm:pt>
    <dgm:pt modelId="{928461F7-E194-42CB-8BC2-5DC15827B3E3}" type="parTrans" cxnId="{178A27E3-7033-4781-AE97-9111C4FC0889}">
      <dgm:prSet/>
      <dgm:spPr/>
      <dgm:t>
        <a:bodyPr/>
        <a:lstStyle/>
        <a:p>
          <a:endParaRPr lang="en-CH"/>
        </a:p>
      </dgm:t>
    </dgm:pt>
    <dgm:pt modelId="{B94E9F6C-07C3-4E7A-8AFA-96127A740A71}" type="sibTrans" cxnId="{178A27E3-7033-4781-AE97-9111C4FC0889}">
      <dgm:prSet/>
      <dgm:spPr/>
      <dgm:t>
        <a:bodyPr/>
        <a:lstStyle/>
        <a:p>
          <a:endParaRPr lang="en-CH"/>
        </a:p>
      </dgm:t>
    </dgm:pt>
    <dgm:pt modelId="{62BC50F9-2EB3-4483-A967-58C5D6FFAC29}">
      <dgm:prSet custT="1"/>
      <dgm:spPr/>
      <dgm:t>
        <a:bodyPr/>
        <a:lstStyle/>
        <a:p>
          <a:pPr>
            <a:lnSpc>
              <a:spcPct val="100000"/>
            </a:lnSpc>
          </a:pPr>
          <a:r>
            <a:rPr lang="en-US" sz="2400"/>
            <a:t>Q&amp;A session</a:t>
          </a:r>
          <a:endParaRPr lang="en-CH" sz="2400"/>
        </a:p>
      </dgm:t>
    </dgm:pt>
    <dgm:pt modelId="{8D40660A-3161-4A72-87C1-69643FFBC2AA}" type="parTrans" cxnId="{8DBEE70C-0A12-4FAF-B00F-73139F2D28E0}">
      <dgm:prSet/>
      <dgm:spPr/>
      <dgm:t>
        <a:bodyPr/>
        <a:lstStyle/>
        <a:p>
          <a:endParaRPr lang="en-CH"/>
        </a:p>
      </dgm:t>
    </dgm:pt>
    <dgm:pt modelId="{81AC5143-6B74-48C3-BA32-F6EFC6A26014}" type="sibTrans" cxnId="{8DBEE70C-0A12-4FAF-B00F-73139F2D28E0}">
      <dgm:prSet/>
      <dgm:spPr/>
      <dgm:t>
        <a:bodyPr/>
        <a:lstStyle/>
        <a:p>
          <a:endParaRPr lang="en-CH"/>
        </a:p>
      </dgm:t>
    </dgm:pt>
    <dgm:pt modelId="{336CCBF8-79C5-42A8-A336-414F12FD3EB3}" type="pres">
      <dgm:prSet presAssocID="{3578CA9E-0765-C144-8228-27BF793F8CF3}" presName="root" presStyleCnt="0">
        <dgm:presLayoutVars>
          <dgm:dir/>
          <dgm:resizeHandles val="exact"/>
        </dgm:presLayoutVars>
      </dgm:prSet>
      <dgm:spPr/>
    </dgm:pt>
    <dgm:pt modelId="{E8B8EB44-547F-48A7-BC0A-6AB4B7F11560}" type="pres">
      <dgm:prSet presAssocID="{A14D4E30-7E57-4942-86A6-17318366C7D1}" presName="compNode" presStyleCnt="0"/>
      <dgm:spPr/>
    </dgm:pt>
    <dgm:pt modelId="{7F83012F-DC68-4317-8D15-B87863F979D3}" type="pres">
      <dgm:prSet presAssocID="{A14D4E30-7E57-4942-86A6-17318366C7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AFAC3C73-5B55-437D-BDB7-6787385C5073}" type="pres">
      <dgm:prSet presAssocID="{A14D4E30-7E57-4942-86A6-17318366C7D1}" presName="spaceRect" presStyleCnt="0"/>
      <dgm:spPr/>
    </dgm:pt>
    <dgm:pt modelId="{3227396B-3435-412B-8C2F-33EFAC63E999}" type="pres">
      <dgm:prSet presAssocID="{A14D4E30-7E57-4942-86A6-17318366C7D1}" presName="textRect" presStyleLbl="revTx" presStyleIdx="0" presStyleCnt="4">
        <dgm:presLayoutVars>
          <dgm:chMax val="1"/>
          <dgm:chPref val="1"/>
        </dgm:presLayoutVars>
      </dgm:prSet>
      <dgm:spPr/>
    </dgm:pt>
    <dgm:pt modelId="{F3D2637B-90BF-4710-92B6-EECE20BB273D}" type="pres">
      <dgm:prSet presAssocID="{AE29625B-CF0D-4CCD-8D53-07AA54BC4A7C}" presName="sibTrans" presStyleCnt="0"/>
      <dgm:spPr/>
    </dgm:pt>
    <dgm:pt modelId="{10712650-09B7-4FC2-A1E7-2C9A46962A54}" type="pres">
      <dgm:prSet presAssocID="{9281961D-2133-4258-B765-869E929FECC3}" presName="compNode" presStyleCnt="0"/>
      <dgm:spPr/>
    </dgm:pt>
    <dgm:pt modelId="{6A03F072-2332-4E30-A6AC-46E3519825F3}" type="pres">
      <dgm:prSet presAssocID="{9281961D-2133-4258-B765-869E929FEC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52C26F3B-D1B9-4419-9B5A-5EFC26D8BD10}" type="pres">
      <dgm:prSet presAssocID="{9281961D-2133-4258-B765-869E929FECC3}" presName="spaceRect" presStyleCnt="0"/>
      <dgm:spPr/>
    </dgm:pt>
    <dgm:pt modelId="{A344657F-E582-4958-AE88-D89C8D3C027C}" type="pres">
      <dgm:prSet presAssocID="{9281961D-2133-4258-B765-869E929FECC3}" presName="textRect" presStyleLbl="revTx" presStyleIdx="1" presStyleCnt="4">
        <dgm:presLayoutVars>
          <dgm:chMax val="1"/>
          <dgm:chPref val="1"/>
        </dgm:presLayoutVars>
      </dgm:prSet>
      <dgm:spPr/>
    </dgm:pt>
    <dgm:pt modelId="{2A129092-CC2D-467A-99E3-448E49BE4BC1}" type="pres">
      <dgm:prSet presAssocID="{2E6DFF3C-194A-4408-806A-843B7842069E}" presName="sibTrans" presStyleCnt="0"/>
      <dgm:spPr/>
    </dgm:pt>
    <dgm:pt modelId="{9FE0BC45-0129-4402-9E02-3E5A71427DE7}" type="pres">
      <dgm:prSet presAssocID="{5FBE2AF5-F8B1-4B39-8587-18522C39F72B}" presName="compNode" presStyleCnt="0"/>
      <dgm:spPr/>
    </dgm:pt>
    <dgm:pt modelId="{CC0C412F-2D1C-44E8-8149-F2D150E86C0D}" type="pres">
      <dgm:prSet presAssocID="{5FBE2AF5-F8B1-4B39-8587-18522C39F72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sed Book"/>
        </a:ext>
      </dgm:extLst>
    </dgm:pt>
    <dgm:pt modelId="{B46E9C32-D435-4016-9615-17CBB911D6F8}" type="pres">
      <dgm:prSet presAssocID="{5FBE2AF5-F8B1-4B39-8587-18522C39F72B}" presName="spaceRect" presStyleCnt="0"/>
      <dgm:spPr/>
    </dgm:pt>
    <dgm:pt modelId="{B4F2B2D6-EB76-4147-9064-8F889069C3C7}" type="pres">
      <dgm:prSet presAssocID="{5FBE2AF5-F8B1-4B39-8587-18522C39F72B}" presName="textRect" presStyleLbl="revTx" presStyleIdx="2" presStyleCnt="4">
        <dgm:presLayoutVars>
          <dgm:chMax val="1"/>
          <dgm:chPref val="1"/>
        </dgm:presLayoutVars>
      </dgm:prSet>
      <dgm:spPr/>
    </dgm:pt>
    <dgm:pt modelId="{6F1B6243-AA8B-43D6-82A2-A2261E06CF50}" type="pres">
      <dgm:prSet presAssocID="{B94E9F6C-07C3-4E7A-8AFA-96127A740A71}" presName="sibTrans" presStyleCnt="0"/>
      <dgm:spPr/>
    </dgm:pt>
    <dgm:pt modelId="{6BF66406-2388-4C29-A785-612EB77BA2C0}" type="pres">
      <dgm:prSet presAssocID="{62BC50F9-2EB3-4483-A967-58C5D6FFAC29}" presName="compNode" presStyleCnt="0"/>
      <dgm:spPr/>
    </dgm:pt>
    <dgm:pt modelId="{D0FBA4A4-C904-4360-AD78-7E573D7F7B2D}" type="pres">
      <dgm:prSet presAssocID="{62BC50F9-2EB3-4483-A967-58C5D6FFAC2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s"/>
        </a:ext>
      </dgm:extLst>
    </dgm:pt>
    <dgm:pt modelId="{1E4A798E-D084-4B8D-8F0D-6306CAC8A9C9}" type="pres">
      <dgm:prSet presAssocID="{62BC50F9-2EB3-4483-A967-58C5D6FFAC29}" presName="spaceRect" presStyleCnt="0"/>
      <dgm:spPr/>
    </dgm:pt>
    <dgm:pt modelId="{4D45E801-4456-4BF9-8DBE-752E9B3B6602}" type="pres">
      <dgm:prSet presAssocID="{62BC50F9-2EB3-4483-A967-58C5D6FFAC29}" presName="textRect" presStyleLbl="revTx" presStyleIdx="3" presStyleCnt="4">
        <dgm:presLayoutVars>
          <dgm:chMax val="1"/>
          <dgm:chPref val="1"/>
        </dgm:presLayoutVars>
      </dgm:prSet>
      <dgm:spPr/>
    </dgm:pt>
  </dgm:ptLst>
  <dgm:cxnLst>
    <dgm:cxn modelId="{8DBEE70C-0A12-4FAF-B00F-73139F2D28E0}" srcId="{3578CA9E-0765-C144-8228-27BF793F8CF3}" destId="{62BC50F9-2EB3-4483-A967-58C5D6FFAC29}" srcOrd="3" destOrd="0" parTransId="{8D40660A-3161-4A72-87C1-69643FFBC2AA}" sibTransId="{81AC5143-6B74-48C3-BA32-F6EFC6A26014}"/>
    <dgm:cxn modelId="{9D62C83E-8EBE-4D42-9B92-699CFA4BED5A}" type="presOf" srcId="{3578CA9E-0765-C144-8228-27BF793F8CF3}" destId="{336CCBF8-79C5-42A8-A336-414F12FD3EB3}" srcOrd="0" destOrd="0" presId="urn:microsoft.com/office/officeart/2018/2/layout/IconLabelList"/>
    <dgm:cxn modelId="{41C6CD3E-7616-6E42-9C44-C198AA3590FB}" type="presOf" srcId="{62BC50F9-2EB3-4483-A967-58C5D6FFAC29}" destId="{4D45E801-4456-4BF9-8DBE-752E9B3B6602}" srcOrd="0" destOrd="0" presId="urn:microsoft.com/office/officeart/2018/2/layout/IconLabelList"/>
    <dgm:cxn modelId="{E2469E59-0AB1-9045-ADC9-411F2421A39A}" type="presOf" srcId="{9281961D-2133-4258-B765-869E929FECC3}" destId="{A344657F-E582-4958-AE88-D89C8D3C027C}" srcOrd="0" destOrd="0" presId="urn:microsoft.com/office/officeart/2018/2/layout/IconLabelList"/>
    <dgm:cxn modelId="{204013AA-F357-4597-968A-CA508FF2A1FC}" srcId="{3578CA9E-0765-C144-8228-27BF793F8CF3}" destId="{9281961D-2133-4258-B765-869E929FECC3}" srcOrd="1" destOrd="0" parTransId="{050E7AFF-073D-4EA1-A528-A3F7730D8792}" sibTransId="{2E6DFF3C-194A-4408-806A-843B7842069E}"/>
    <dgm:cxn modelId="{B1408EDA-A5AE-FE48-AD2F-91124E2F24D5}" type="presOf" srcId="{5FBE2AF5-F8B1-4B39-8587-18522C39F72B}" destId="{B4F2B2D6-EB76-4147-9064-8F889069C3C7}" srcOrd="0" destOrd="0" presId="urn:microsoft.com/office/officeart/2018/2/layout/IconLabelList"/>
    <dgm:cxn modelId="{039D40DB-FC22-4E2B-881B-189F5A264186}" srcId="{3578CA9E-0765-C144-8228-27BF793F8CF3}" destId="{A14D4E30-7E57-4942-86A6-17318366C7D1}" srcOrd="0" destOrd="0" parTransId="{6EBBC921-CB1C-49DD-9BB3-66C276EEC1EB}" sibTransId="{AE29625B-CF0D-4CCD-8D53-07AA54BC4A7C}"/>
    <dgm:cxn modelId="{5A7F1FDE-B3A5-264E-BD78-027CB1242915}" type="presOf" srcId="{A14D4E30-7E57-4942-86A6-17318366C7D1}" destId="{3227396B-3435-412B-8C2F-33EFAC63E999}" srcOrd="0" destOrd="0" presId="urn:microsoft.com/office/officeart/2018/2/layout/IconLabelList"/>
    <dgm:cxn modelId="{178A27E3-7033-4781-AE97-9111C4FC0889}" srcId="{3578CA9E-0765-C144-8228-27BF793F8CF3}" destId="{5FBE2AF5-F8B1-4B39-8587-18522C39F72B}" srcOrd="2" destOrd="0" parTransId="{928461F7-E194-42CB-8BC2-5DC15827B3E3}" sibTransId="{B94E9F6C-07C3-4E7A-8AFA-96127A740A71}"/>
    <dgm:cxn modelId="{9777D27E-D13B-B44E-964A-4FB1D41F6E6F}" type="presParOf" srcId="{336CCBF8-79C5-42A8-A336-414F12FD3EB3}" destId="{E8B8EB44-547F-48A7-BC0A-6AB4B7F11560}" srcOrd="0" destOrd="0" presId="urn:microsoft.com/office/officeart/2018/2/layout/IconLabelList"/>
    <dgm:cxn modelId="{199006B5-A2E9-B641-867B-E6F4308BEF16}" type="presParOf" srcId="{E8B8EB44-547F-48A7-BC0A-6AB4B7F11560}" destId="{7F83012F-DC68-4317-8D15-B87863F979D3}" srcOrd="0" destOrd="0" presId="urn:microsoft.com/office/officeart/2018/2/layout/IconLabelList"/>
    <dgm:cxn modelId="{2AA4EEB4-A36F-1C40-948F-4E11A1A52142}" type="presParOf" srcId="{E8B8EB44-547F-48A7-BC0A-6AB4B7F11560}" destId="{AFAC3C73-5B55-437D-BDB7-6787385C5073}" srcOrd="1" destOrd="0" presId="urn:microsoft.com/office/officeart/2018/2/layout/IconLabelList"/>
    <dgm:cxn modelId="{57D1A125-D839-CF42-850C-6D6BE8A2D7E0}" type="presParOf" srcId="{E8B8EB44-547F-48A7-BC0A-6AB4B7F11560}" destId="{3227396B-3435-412B-8C2F-33EFAC63E999}" srcOrd="2" destOrd="0" presId="urn:microsoft.com/office/officeart/2018/2/layout/IconLabelList"/>
    <dgm:cxn modelId="{BDBA048A-ECEC-C349-8EFA-EFDA2D2E8190}" type="presParOf" srcId="{336CCBF8-79C5-42A8-A336-414F12FD3EB3}" destId="{F3D2637B-90BF-4710-92B6-EECE20BB273D}" srcOrd="1" destOrd="0" presId="urn:microsoft.com/office/officeart/2018/2/layout/IconLabelList"/>
    <dgm:cxn modelId="{880D6C0B-A3B8-0646-8123-39031E86945E}" type="presParOf" srcId="{336CCBF8-79C5-42A8-A336-414F12FD3EB3}" destId="{10712650-09B7-4FC2-A1E7-2C9A46962A54}" srcOrd="2" destOrd="0" presId="urn:microsoft.com/office/officeart/2018/2/layout/IconLabelList"/>
    <dgm:cxn modelId="{B2C670F9-DBBC-0546-8985-2CF24CEBCE35}" type="presParOf" srcId="{10712650-09B7-4FC2-A1E7-2C9A46962A54}" destId="{6A03F072-2332-4E30-A6AC-46E3519825F3}" srcOrd="0" destOrd="0" presId="urn:microsoft.com/office/officeart/2018/2/layout/IconLabelList"/>
    <dgm:cxn modelId="{18BDFFAB-050E-324E-BA4C-70C3E771AA61}" type="presParOf" srcId="{10712650-09B7-4FC2-A1E7-2C9A46962A54}" destId="{52C26F3B-D1B9-4419-9B5A-5EFC26D8BD10}" srcOrd="1" destOrd="0" presId="urn:microsoft.com/office/officeart/2018/2/layout/IconLabelList"/>
    <dgm:cxn modelId="{7189224E-8337-024D-B2A9-65DF1D571675}" type="presParOf" srcId="{10712650-09B7-4FC2-A1E7-2C9A46962A54}" destId="{A344657F-E582-4958-AE88-D89C8D3C027C}" srcOrd="2" destOrd="0" presId="urn:microsoft.com/office/officeart/2018/2/layout/IconLabelList"/>
    <dgm:cxn modelId="{852A33BA-871F-0949-BD77-81239BB6DAD2}" type="presParOf" srcId="{336CCBF8-79C5-42A8-A336-414F12FD3EB3}" destId="{2A129092-CC2D-467A-99E3-448E49BE4BC1}" srcOrd="3" destOrd="0" presId="urn:microsoft.com/office/officeart/2018/2/layout/IconLabelList"/>
    <dgm:cxn modelId="{DFE4D8DB-E93F-BB4E-A33E-D36E4A2FB733}" type="presParOf" srcId="{336CCBF8-79C5-42A8-A336-414F12FD3EB3}" destId="{9FE0BC45-0129-4402-9E02-3E5A71427DE7}" srcOrd="4" destOrd="0" presId="urn:microsoft.com/office/officeart/2018/2/layout/IconLabelList"/>
    <dgm:cxn modelId="{4B1E88F1-BB2F-8743-B524-ECC4826F2E40}" type="presParOf" srcId="{9FE0BC45-0129-4402-9E02-3E5A71427DE7}" destId="{CC0C412F-2D1C-44E8-8149-F2D150E86C0D}" srcOrd="0" destOrd="0" presId="urn:microsoft.com/office/officeart/2018/2/layout/IconLabelList"/>
    <dgm:cxn modelId="{1E18AE23-3540-574C-A515-3E1DF9C5FAAE}" type="presParOf" srcId="{9FE0BC45-0129-4402-9E02-3E5A71427DE7}" destId="{B46E9C32-D435-4016-9615-17CBB911D6F8}" srcOrd="1" destOrd="0" presId="urn:microsoft.com/office/officeart/2018/2/layout/IconLabelList"/>
    <dgm:cxn modelId="{3AF51291-636B-9E4D-B664-CB51E0A14DBD}" type="presParOf" srcId="{9FE0BC45-0129-4402-9E02-3E5A71427DE7}" destId="{B4F2B2D6-EB76-4147-9064-8F889069C3C7}" srcOrd="2" destOrd="0" presId="urn:microsoft.com/office/officeart/2018/2/layout/IconLabelList"/>
    <dgm:cxn modelId="{B72BBCEA-73B3-6C4F-BB76-0DFDF80B01A4}" type="presParOf" srcId="{336CCBF8-79C5-42A8-A336-414F12FD3EB3}" destId="{6F1B6243-AA8B-43D6-82A2-A2261E06CF50}" srcOrd="5" destOrd="0" presId="urn:microsoft.com/office/officeart/2018/2/layout/IconLabelList"/>
    <dgm:cxn modelId="{2ECF760A-7B40-9346-8096-BB26775F23AE}" type="presParOf" srcId="{336CCBF8-79C5-42A8-A336-414F12FD3EB3}" destId="{6BF66406-2388-4C29-A785-612EB77BA2C0}" srcOrd="6" destOrd="0" presId="urn:microsoft.com/office/officeart/2018/2/layout/IconLabelList"/>
    <dgm:cxn modelId="{01D8C245-8CAF-1B4F-9335-C190B7744BAA}" type="presParOf" srcId="{6BF66406-2388-4C29-A785-612EB77BA2C0}" destId="{D0FBA4A4-C904-4360-AD78-7E573D7F7B2D}" srcOrd="0" destOrd="0" presId="urn:microsoft.com/office/officeart/2018/2/layout/IconLabelList"/>
    <dgm:cxn modelId="{E3C2C268-6B53-A446-96A9-C154F20538C1}" type="presParOf" srcId="{6BF66406-2388-4C29-A785-612EB77BA2C0}" destId="{1E4A798E-D084-4B8D-8F0D-6306CAC8A9C9}" srcOrd="1" destOrd="0" presId="urn:microsoft.com/office/officeart/2018/2/layout/IconLabelList"/>
    <dgm:cxn modelId="{0943BAE5-F5C3-944B-A079-2733B885B1CD}" type="presParOf" srcId="{6BF66406-2388-4C29-A785-612EB77BA2C0}" destId="{4D45E801-4456-4BF9-8DBE-752E9B3B660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78CA9E-0765-C144-8228-27BF793F8CF3}"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en-GB"/>
        </a:p>
      </dgm:t>
    </dgm:pt>
    <dgm:pt modelId="{521351B7-EF05-AA49-A438-DD68797B1D44}">
      <dgm:prSet phldrT="[Text]" custT="1"/>
      <dgm:spPr/>
      <dgm:t>
        <a:bodyPr spcFirstLastPara="0" vert="horz" wrap="square" lIns="137160" tIns="137160" rIns="137160" bIns="137160" numCol="1" spcCol="1270" anchor="ctr" anchorCtr="0"/>
        <a:lstStyle/>
        <a:p>
          <a:endParaRPr lang="en-GB" sz="3200" kern="1200" dirty="0">
            <a:solidFill>
              <a:schemeClr val="tx1"/>
            </a:solidFill>
            <a:latin typeface="Calibri" panose="020F0502020204030204" pitchFamily="34" charset="0"/>
            <a:ea typeface="Yu Gothic" panose="020B0400000000000000" pitchFamily="34" charset="-128"/>
            <a:cs typeface="+mn-cs"/>
          </a:endParaRPr>
        </a:p>
      </dgm:t>
    </dgm:pt>
    <dgm:pt modelId="{1334D63B-CEB6-3C42-AFDE-7FCDA0795F67}" type="parTrans" cxnId="{FF9F5737-823F-0A42-9691-E51B1FDDBBB0}">
      <dgm:prSet/>
      <dgm:spPr/>
      <dgm:t>
        <a:bodyPr/>
        <a:lstStyle/>
        <a:p>
          <a:endParaRPr lang="en-GB" sz="3200"/>
        </a:p>
      </dgm:t>
    </dgm:pt>
    <dgm:pt modelId="{9D7839C2-E6F0-084E-BF11-317585211E83}" type="sibTrans" cxnId="{FF9F5737-823F-0A42-9691-E51B1FDDBBB0}">
      <dgm:prSet/>
      <dgm:spPr/>
      <dgm:t>
        <a:bodyPr/>
        <a:lstStyle/>
        <a:p>
          <a:endParaRPr lang="en-GB" sz="3200"/>
        </a:p>
      </dgm:t>
    </dgm:pt>
    <dgm:pt modelId="{4A48FA8E-09FD-274A-A594-E6A84FDC89C2}">
      <dgm:prSet phldrT="[Text]" custT="1"/>
      <dgm:spPr/>
      <dgm:t>
        <a:bodyPr/>
        <a:lstStyle/>
        <a:p>
          <a:r>
            <a:rPr lang="en-US" sz="3200" dirty="0">
              <a:latin typeface="Calibri" panose="020F0502020204030204" pitchFamily="34" charset="0"/>
              <a:ea typeface="Yu Gothic" panose="020B0400000000000000" pitchFamily="34" charset="-128"/>
            </a:rPr>
            <a:t> </a:t>
          </a:r>
          <a:endParaRPr lang="en-GB" sz="3200" dirty="0"/>
        </a:p>
      </dgm:t>
    </dgm:pt>
    <dgm:pt modelId="{2B8ED360-60A2-B742-9228-17DB30DFEEFF}" type="parTrans" cxnId="{BE32BDF0-87D8-D744-8BF8-7E4B1CC26CF8}">
      <dgm:prSet/>
      <dgm:spPr/>
      <dgm:t>
        <a:bodyPr/>
        <a:lstStyle/>
        <a:p>
          <a:endParaRPr lang="en-GB" sz="3200"/>
        </a:p>
      </dgm:t>
    </dgm:pt>
    <dgm:pt modelId="{E3A5E51E-764F-8540-8A9C-4F72F3547AF8}" type="sibTrans" cxnId="{BE32BDF0-87D8-D744-8BF8-7E4B1CC26CF8}">
      <dgm:prSet/>
      <dgm:spPr/>
      <dgm:t>
        <a:bodyPr/>
        <a:lstStyle/>
        <a:p>
          <a:endParaRPr lang="en-GB" sz="3200"/>
        </a:p>
      </dgm:t>
    </dgm:pt>
    <dgm:pt modelId="{9281961D-2133-4258-B765-869E929FECC3}">
      <dgm:prSet custT="1"/>
      <dgm:spPr/>
      <dgm:t>
        <a:bodyPr/>
        <a:lstStyle/>
        <a:p>
          <a:r>
            <a:rPr lang="en-US" sz="3200" b="0" i="0" kern="1200" dirty="0"/>
            <a:t>Quantization</a:t>
          </a:r>
          <a:endParaRPr lang="en-CH" sz="3200" kern="1200" dirty="0">
            <a:solidFill>
              <a:prstClr val="black">
                <a:hueOff val="0"/>
                <a:satOff val="0"/>
                <a:lumOff val="0"/>
                <a:alphaOff val="0"/>
              </a:prstClr>
            </a:solidFill>
            <a:latin typeface="Calibri" panose="020F0502020204030204" pitchFamily="34" charset="0"/>
            <a:ea typeface="Yu Gothic" panose="020B0400000000000000" pitchFamily="34" charset="-128"/>
            <a:cs typeface="+mn-cs"/>
          </a:endParaRPr>
        </a:p>
      </dgm:t>
    </dgm:pt>
    <dgm:pt modelId="{050E7AFF-073D-4EA1-A528-A3F7730D8792}" type="parTrans" cxnId="{204013AA-F357-4597-968A-CA508FF2A1FC}">
      <dgm:prSet/>
      <dgm:spPr/>
      <dgm:t>
        <a:bodyPr/>
        <a:lstStyle/>
        <a:p>
          <a:endParaRPr lang="en-CH" sz="3200"/>
        </a:p>
      </dgm:t>
    </dgm:pt>
    <dgm:pt modelId="{2E6DFF3C-194A-4408-806A-843B7842069E}" type="sibTrans" cxnId="{204013AA-F357-4597-968A-CA508FF2A1FC}">
      <dgm:prSet/>
      <dgm:spPr/>
      <dgm:t>
        <a:bodyPr/>
        <a:lstStyle/>
        <a:p>
          <a:endParaRPr lang="en-CH" sz="3200"/>
        </a:p>
      </dgm:t>
    </dgm:pt>
    <dgm:pt modelId="{174703D8-437D-4E8C-A076-EC14B955CB8F}">
      <dgm:prSet phldrT="[Text]" custT="1"/>
      <dgm:spPr/>
      <dgm:t>
        <a:bodyPr/>
        <a:lstStyle/>
        <a:p>
          <a:endParaRPr lang="en-GB" sz="3200" dirty="0"/>
        </a:p>
      </dgm:t>
    </dgm:pt>
    <dgm:pt modelId="{59B0396B-D45B-403B-A3E3-929707D063DC}" type="parTrans" cxnId="{865FA6B4-6F78-4B19-B6AD-71146021A89C}">
      <dgm:prSet/>
      <dgm:spPr/>
      <dgm:t>
        <a:bodyPr/>
        <a:lstStyle/>
        <a:p>
          <a:endParaRPr lang="en-CH" sz="3200"/>
        </a:p>
      </dgm:t>
    </dgm:pt>
    <dgm:pt modelId="{C770DAE4-DA0F-4E56-9A0A-890D11A80095}" type="sibTrans" cxnId="{865FA6B4-6F78-4B19-B6AD-71146021A89C}">
      <dgm:prSet/>
      <dgm:spPr/>
      <dgm:t>
        <a:bodyPr/>
        <a:lstStyle/>
        <a:p>
          <a:endParaRPr lang="en-CH" sz="3200"/>
        </a:p>
      </dgm:t>
    </dgm:pt>
    <dgm:pt modelId="{622BCE3D-8BFE-4125-BC05-3B8DFC08AE86}">
      <dgm:prSet custT="1"/>
      <dgm:spPr/>
      <dgm:t>
        <a:bodyPr/>
        <a:lstStyle/>
        <a:p>
          <a:r>
            <a:rPr lang="en-US" sz="3200" b="0" i="0" kern="1200" dirty="0"/>
            <a:t>Knowledge distillation</a:t>
          </a:r>
          <a:endParaRPr lang="en-CH" sz="3200" kern="1200" dirty="0">
            <a:solidFill>
              <a:prstClr val="black">
                <a:hueOff val="0"/>
                <a:satOff val="0"/>
                <a:lumOff val="0"/>
                <a:alphaOff val="0"/>
              </a:prstClr>
            </a:solidFill>
            <a:latin typeface="Calibri" panose="020F0502020204030204" pitchFamily="34" charset="0"/>
            <a:ea typeface="Yu Gothic" panose="020B0400000000000000" pitchFamily="34" charset="-128"/>
            <a:cs typeface="+mn-cs"/>
          </a:endParaRPr>
        </a:p>
      </dgm:t>
    </dgm:pt>
    <dgm:pt modelId="{49894836-2467-4A41-9CE9-236AAB4DC26D}" type="parTrans" cxnId="{49248BE9-291B-4D19-8D9E-8E36DB319E24}">
      <dgm:prSet/>
      <dgm:spPr/>
      <dgm:t>
        <a:bodyPr/>
        <a:lstStyle/>
        <a:p>
          <a:endParaRPr lang="en-CH" sz="3200"/>
        </a:p>
      </dgm:t>
    </dgm:pt>
    <dgm:pt modelId="{AB056312-5A5B-42AF-AB2A-A8847F5BDB60}" type="sibTrans" cxnId="{49248BE9-291B-4D19-8D9E-8E36DB319E24}">
      <dgm:prSet/>
      <dgm:spPr/>
      <dgm:t>
        <a:bodyPr/>
        <a:lstStyle/>
        <a:p>
          <a:endParaRPr lang="en-CH" sz="3200"/>
        </a:p>
      </dgm:t>
    </dgm:pt>
    <dgm:pt modelId="{D1CCDD2D-3D6A-4D81-AC17-AD015FC75987}">
      <dgm:prSet custT="1"/>
      <dgm:spPr/>
      <dgm:t>
        <a:bodyPr/>
        <a:lstStyle/>
        <a:p>
          <a:endParaRPr lang="en-CH" sz="3200" dirty="0"/>
        </a:p>
      </dgm:t>
    </dgm:pt>
    <dgm:pt modelId="{7B35EBDF-A0DC-45B8-952F-780F797FC8C6}" type="parTrans" cxnId="{D067855E-74EF-4693-87F1-246909D289BD}">
      <dgm:prSet/>
      <dgm:spPr/>
      <dgm:t>
        <a:bodyPr/>
        <a:lstStyle/>
        <a:p>
          <a:endParaRPr lang="en-CH" sz="3200"/>
        </a:p>
      </dgm:t>
    </dgm:pt>
    <dgm:pt modelId="{EBE43258-CDEE-4DD4-8CEC-34978A3608F8}" type="sibTrans" cxnId="{D067855E-74EF-4693-87F1-246909D289BD}">
      <dgm:prSet/>
      <dgm:spPr/>
      <dgm:t>
        <a:bodyPr/>
        <a:lstStyle/>
        <a:p>
          <a:endParaRPr lang="en-CH" sz="3200"/>
        </a:p>
      </dgm:t>
    </dgm:pt>
    <dgm:pt modelId="{F05D19B7-11C3-4507-83EB-FFDD33EA2207}">
      <dgm:prSet custT="1"/>
      <dgm:spPr/>
      <dgm:t>
        <a:bodyPr/>
        <a:lstStyle/>
        <a:p>
          <a:r>
            <a:rPr lang="en-US" sz="3200" b="0" i="0" dirty="0"/>
            <a:t>Low-rank factorization</a:t>
          </a:r>
          <a:endParaRPr lang="en-CH" sz="3200" dirty="0"/>
        </a:p>
      </dgm:t>
    </dgm:pt>
    <dgm:pt modelId="{7F6DF936-89B6-40EE-976B-B38B73709CBA}" type="parTrans" cxnId="{6D0F3C5B-DDF3-44B5-BD6E-846FC84D050A}">
      <dgm:prSet/>
      <dgm:spPr/>
      <dgm:t>
        <a:bodyPr/>
        <a:lstStyle/>
        <a:p>
          <a:endParaRPr lang="en-CH" sz="3200"/>
        </a:p>
      </dgm:t>
    </dgm:pt>
    <dgm:pt modelId="{FE6A8C28-BF82-428D-A150-A5DC7B4643EC}" type="sibTrans" cxnId="{6D0F3C5B-DDF3-44B5-BD6E-846FC84D050A}">
      <dgm:prSet/>
      <dgm:spPr/>
      <dgm:t>
        <a:bodyPr/>
        <a:lstStyle/>
        <a:p>
          <a:endParaRPr lang="en-CH" sz="3200"/>
        </a:p>
      </dgm:t>
    </dgm:pt>
    <dgm:pt modelId="{A14D4E30-7E57-4942-86A6-17318366C7D1}">
      <dgm:prSet custT="1"/>
      <dgm:spPr/>
      <dgm:t>
        <a:bodyPr/>
        <a:lstStyle/>
        <a:p>
          <a:r>
            <a:rPr lang="en-US" sz="3200" b="0" i="0" kern="1200" dirty="0"/>
            <a:t>Pruning</a:t>
          </a:r>
          <a:endParaRPr lang="en-CH" sz="3200" kern="1200" dirty="0">
            <a:solidFill>
              <a:prstClr val="black">
                <a:hueOff val="0"/>
                <a:satOff val="0"/>
                <a:lumOff val="0"/>
                <a:alphaOff val="0"/>
              </a:prstClr>
            </a:solidFill>
            <a:latin typeface="Calibri" panose="020F0502020204030204" pitchFamily="34" charset="0"/>
            <a:ea typeface="Yu Gothic" panose="020B0400000000000000" pitchFamily="34" charset="-128"/>
            <a:cs typeface="+mn-cs"/>
          </a:endParaRPr>
        </a:p>
      </dgm:t>
    </dgm:pt>
    <dgm:pt modelId="{AE29625B-CF0D-4CCD-8D53-07AA54BC4A7C}" type="sibTrans" cxnId="{039D40DB-FC22-4E2B-881B-189F5A264186}">
      <dgm:prSet/>
      <dgm:spPr/>
      <dgm:t>
        <a:bodyPr/>
        <a:lstStyle/>
        <a:p>
          <a:endParaRPr lang="en-CH" sz="3200"/>
        </a:p>
      </dgm:t>
    </dgm:pt>
    <dgm:pt modelId="{6EBBC921-CB1C-49DD-9BB3-66C276EEC1EB}" type="parTrans" cxnId="{039D40DB-FC22-4E2B-881B-189F5A264186}">
      <dgm:prSet/>
      <dgm:spPr/>
      <dgm:t>
        <a:bodyPr/>
        <a:lstStyle/>
        <a:p>
          <a:endParaRPr lang="en-CH" sz="3200"/>
        </a:p>
      </dgm:t>
    </dgm:pt>
    <dgm:pt modelId="{B873249B-FF4E-4FA7-BF3D-F188E8C4BCBA}" type="pres">
      <dgm:prSet presAssocID="{3578CA9E-0765-C144-8228-27BF793F8CF3}" presName="linearFlow" presStyleCnt="0">
        <dgm:presLayoutVars>
          <dgm:dir/>
          <dgm:animLvl val="lvl"/>
          <dgm:resizeHandles val="exact"/>
        </dgm:presLayoutVars>
      </dgm:prSet>
      <dgm:spPr/>
    </dgm:pt>
    <dgm:pt modelId="{94CE5E78-0BCD-4635-9076-74723A6869B4}" type="pres">
      <dgm:prSet presAssocID="{521351B7-EF05-AA49-A438-DD68797B1D44}" presName="composite" presStyleCnt="0"/>
      <dgm:spPr/>
    </dgm:pt>
    <dgm:pt modelId="{185FDCC5-93D5-4A82-9A4A-72D583612C37}" type="pres">
      <dgm:prSet presAssocID="{521351B7-EF05-AA49-A438-DD68797B1D44}" presName="parentText" presStyleLbl="alignNode1" presStyleIdx="0" presStyleCnt="4" custScaleX="119625" custLinFactNeighborX="-21659" custLinFactNeighborY="758">
        <dgm:presLayoutVars>
          <dgm:chMax val="1"/>
          <dgm:bulletEnabled val="1"/>
        </dgm:presLayoutVars>
      </dgm:prSet>
      <dgm:spPr/>
    </dgm:pt>
    <dgm:pt modelId="{E32FCB38-1576-40BE-A559-483B9FF24C7F}" type="pres">
      <dgm:prSet presAssocID="{521351B7-EF05-AA49-A438-DD68797B1D44}" presName="descendantText" presStyleLbl="alignAcc1" presStyleIdx="0" presStyleCnt="4" custLinFactNeighborX="1581" custLinFactNeighborY="-1225">
        <dgm:presLayoutVars>
          <dgm:bulletEnabled val="1"/>
        </dgm:presLayoutVars>
      </dgm:prSet>
      <dgm:spPr/>
    </dgm:pt>
    <dgm:pt modelId="{E79AE276-83BD-4616-B223-3C2BA3243632}" type="pres">
      <dgm:prSet presAssocID="{9D7839C2-E6F0-084E-BF11-317585211E83}" presName="sp" presStyleCnt="0"/>
      <dgm:spPr/>
    </dgm:pt>
    <dgm:pt modelId="{C52CC1CE-DAB8-4E60-83A6-859E50295CF6}" type="pres">
      <dgm:prSet presAssocID="{4A48FA8E-09FD-274A-A594-E6A84FDC89C2}" presName="composite" presStyleCnt="0"/>
      <dgm:spPr/>
    </dgm:pt>
    <dgm:pt modelId="{577335AA-AE00-49F7-A39A-BE22F7CAA9BF}" type="pres">
      <dgm:prSet presAssocID="{4A48FA8E-09FD-274A-A594-E6A84FDC89C2}" presName="parentText" presStyleLbl="alignNode1" presStyleIdx="1" presStyleCnt="4" custScaleX="110096">
        <dgm:presLayoutVars>
          <dgm:chMax val="1"/>
          <dgm:bulletEnabled val="1"/>
        </dgm:presLayoutVars>
      </dgm:prSet>
      <dgm:spPr/>
    </dgm:pt>
    <dgm:pt modelId="{09EA12EA-CD11-4B1C-A00D-B59BABC7DE4E}" type="pres">
      <dgm:prSet presAssocID="{4A48FA8E-09FD-274A-A594-E6A84FDC89C2}" presName="descendantText" presStyleLbl="alignAcc1" presStyleIdx="1" presStyleCnt="4">
        <dgm:presLayoutVars>
          <dgm:bulletEnabled val="1"/>
        </dgm:presLayoutVars>
      </dgm:prSet>
      <dgm:spPr/>
    </dgm:pt>
    <dgm:pt modelId="{B0F8E32D-6AA1-40E1-B36B-6D2A5914F34F}" type="pres">
      <dgm:prSet presAssocID="{E3A5E51E-764F-8540-8A9C-4F72F3547AF8}" presName="sp" presStyleCnt="0"/>
      <dgm:spPr/>
    </dgm:pt>
    <dgm:pt modelId="{A70C2B6A-F5BA-4B85-A6AA-FBA43C957EAA}" type="pres">
      <dgm:prSet presAssocID="{174703D8-437D-4E8C-A076-EC14B955CB8F}" presName="composite" presStyleCnt="0"/>
      <dgm:spPr/>
    </dgm:pt>
    <dgm:pt modelId="{E383025A-24BA-4BDA-9356-298AC0B8DDA7}" type="pres">
      <dgm:prSet presAssocID="{174703D8-437D-4E8C-A076-EC14B955CB8F}" presName="parentText" presStyleLbl="alignNode1" presStyleIdx="2" presStyleCnt="4" custScaleX="113899">
        <dgm:presLayoutVars>
          <dgm:chMax val="1"/>
          <dgm:bulletEnabled val="1"/>
        </dgm:presLayoutVars>
      </dgm:prSet>
      <dgm:spPr/>
    </dgm:pt>
    <dgm:pt modelId="{120BF65C-1DC5-4DFA-AFD2-D676CDEB8BED}" type="pres">
      <dgm:prSet presAssocID="{174703D8-437D-4E8C-A076-EC14B955CB8F}" presName="descendantText" presStyleLbl="alignAcc1" presStyleIdx="2" presStyleCnt="4">
        <dgm:presLayoutVars>
          <dgm:bulletEnabled val="1"/>
        </dgm:presLayoutVars>
      </dgm:prSet>
      <dgm:spPr/>
    </dgm:pt>
    <dgm:pt modelId="{B782FE35-4D38-49C5-ADB5-1A729D9D7F32}" type="pres">
      <dgm:prSet presAssocID="{C770DAE4-DA0F-4E56-9A0A-890D11A80095}" presName="sp" presStyleCnt="0"/>
      <dgm:spPr/>
    </dgm:pt>
    <dgm:pt modelId="{5BC1786B-6356-496D-A5C7-8E3471F0F754}" type="pres">
      <dgm:prSet presAssocID="{D1CCDD2D-3D6A-4D81-AC17-AD015FC75987}" presName="composite" presStyleCnt="0"/>
      <dgm:spPr/>
    </dgm:pt>
    <dgm:pt modelId="{01B85790-24B0-4881-8E13-3AA0D0AED57A}" type="pres">
      <dgm:prSet presAssocID="{D1CCDD2D-3D6A-4D81-AC17-AD015FC75987}" presName="parentText" presStyleLbl="alignNode1" presStyleIdx="3" presStyleCnt="4">
        <dgm:presLayoutVars>
          <dgm:chMax val="1"/>
          <dgm:bulletEnabled val="1"/>
        </dgm:presLayoutVars>
      </dgm:prSet>
      <dgm:spPr/>
    </dgm:pt>
    <dgm:pt modelId="{A8605032-EB9A-4667-BF30-1ACD28925D2A}" type="pres">
      <dgm:prSet presAssocID="{D1CCDD2D-3D6A-4D81-AC17-AD015FC75987}" presName="descendantText" presStyleLbl="alignAcc1" presStyleIdx="3" presStyleCnt="4">
        <dgm:presLayoutVars>
          <dgm:bulletEnabled val="1"/>
        </dgm:presLayoutVars>
      </dgm:prSet>
      <dgm:spPr/>
    </dgm:pt>
  </dgm:ptLst>
  <dgm:cxnLst>
    <dgm:cxn modelId="{6595C600-4C93-456F-8D06-BC1587A265EA}" type="presOf" srcId="{521351B7-EF05-AA49-A438-DD68797B1D44}" destId="{185FDCC5-93D5-4A82-9A4A-72D583612C37}" srcOrd="0" destOrd="0" presId="urn:microsoft.com/office/officeart/2005/8/layout/chevron2"/>
    <dgm:cxn modelId="{45465D1C-EEA8-49BC-824E-669955C8DB2A}" type="presOf" srcId="{9281961D-2133-4258-B765-869E929FECC3}" destId="{09EA12EA-CD11-4B1C-A00D-B59BABC7DE4E}" srcOrd="0" destOrd="0" presId="urn:microsoft.com/office/officeart/2005/8/layout/chevron2"/>
    <dgm:cxn modelId="{FF9F5737-823F-0A42-9691-E51B1FDDBBB0}" srcId="{3578CA9E-0765-C144-8228-27BF793F8CF3}" destId="{521351B7-EF05-AA49-A438-DD68797B1D44}" srcOrd="0" destOrd="0" parTransId="{1334D63B-CEB6-3C42-AFDE-7FCDA0795F67}" sibTransId="{9D7839C2-E6F0-084E-BF11-317585211E83}"/>
    <dgm:cxn modelId="{B229F741-F666-43C8-AF8E-195A45DF3455}" type="presOf" srcId="{A14D4E30-7E57-4942-86A6-17318366C7D1}" destId="{E32FCB38-1576-40BE-A559-483B9FF24C7F}" srcOrd="0" destOrd="0" presId="urn:microsoft.com/office/officeart/2005/8/layout/chevron2"/>
    <dgm:cxn modelId="{6D0F3C5B-DDF3-44B5-BD6E-846FC84D050A}" srcId="{D1CCDD2D-3D6A-4D81-AC17-AD015FC75987}" destId="{F05D19B7-11C3-4507-83EB-FFDD33EA2207}" srcOrd="0" destOrd="0" parTransId="{7F6DF936-89B6-40EE-976B-B38B73709CBA}" sibTransId="{FE6A8C28-BF82-428D-A150-A5DC7B4643EC}"/>
    <dgm:cxn modelId="{D067855E-74EF-4693-87F1-246909D289BD}" srcId="{3578CA9E-0765-C144-8228-27BF793F8CF3}" destId="{D1CCDD2D-3D6A-4D81-AC17-AD015FC75987}" srcOrd="3" destOrd="0" parTransId="{7B35EBDF-A0DC-45B8-952F-780F797FC8C6}" sibTransId="{EBE43258-CDEE-4DD4-8CEC-34978A3608F8}"/>
    <dgm:cxn modelId="{5C05EC61-3470-4B27-89FE-A52E458B2A50}" type="presOf" srcId="{F05D19B7-11C3-4507-83EB-FFDD33EA2207}" destId="{A8605032-EB9A-4667-BF30-1ACD28925D2A}" srcOrd="0" destOrd="0" presId="urn:microsoft.com/office/officeart/2005/8/layout/chevron2"/>
    <dgm:cxn modelId="{5F1BB775-34F4-4A19-8181-2C82344729B3}" type="presOf" srcId="{D1CCDD2D-3D6A-4D81-AC17-AD015FC75987}" destId="{01B85790-24B0-4881-8E13-3AA0D0AED57A}" srcOrd="0" destOrd="0" presId="urn:microsoft.com/office/officeart/2005/8/layout/chevron2"/>
    <dgm:cxn modelId="{204013AA-F357-4597-968A-CA508FF2A1FC}" srcId="{4A48FA8E-09FD-274A-A594-E6A84FDC89C2}" destId="{9281961D-2133-4258-B765-869E929FECC3}" srcOrd="0" destOrd="0" parTransId="{050E7AFF-073D-4EA1-A528-A3F7730D8792}" sibTransId="{2E6DFF3C-194A-4408-806A-843B7842069E}"/>
    <dgm:cxn modelId="{F00360AF-9BA1-4F02-AA6D-35D3921FE3D9}" type="presOf" srcId="{174703D8-437D-4E8C-A076-EC14B955CB8F}" destId="{E383025A-24BA-4BDA-9356-298AC0B8DDA7}" srcOrd="0" destOrd="0" presId="urn:microsoft.com/office/officeart/2005/8/layout/chevron2"/>
    <dgm:cxn modelId="{865FA6B4-6F78-4B19-B6AD-71146021A89C}" srcId="{3578CA9E-0765-C144-8228-27BF793F8CF3}" destId="{174703D8-437D-4E8C-A076-EC14B955CB8F}" srcOrd="2" destOrd="0" parTransId="{59B0396B-D45B-403B-A3E3-929707D063DC}" sibTransId="{C770DAE4-DA0F-4E56-9A0A-890D11A80095}"/>
    <dgm:cxn modelId="{0A86EDBD-C136-42B6-AA81-F0AFF0AEE837}" type="presOf" srcId="{4A48FA8E-09FD-274A-A594-E6A84FDC89C2}" destId="{577335AA-AE00-49F7-A39A-BE22F7CAA9BF}" srcOrd="0" destOrd="0" presId="urn:microsoft.com/office/officeart/2005/8/layout/chevron2"/>
    <dgm:cxn modelId="{039D40DB-FC22-4E2B-881B-189F5A264186}" srcId="{521351B7-EF05-AA49-A438-DD68797B1D44}" destId="{A14D4E30-7E57-4942-86A6-17318366C7D1}" srcOrd="0" destOrd="0" parTransId="{6EBBC921-CB1C-49DD-9BB3-66C276EEC1EB}" sibTransId="{AE29625B-CF0D-4CCD-8D53-07AA54BC4A7C}"/>
    <dgm:cxn modelId="{481F5AE0-FA1C-4E2F-8174-683B578C284E}" type="presOf" srcId="{622BCE3D-8BFE-4125-BC05-3B8DFC08AE86}" destId="{120BF65C-1DC5-4DFA-AFD2-D676CDEB8BED}" srcOrd="0" destOrd="0" presId="urn:microsoft.com/office/officeart/2005/8/layout/chevron2"/>
    <dgm:cxn modelId="{49248BE9-291B-4D19-8D9E-8E36DB319E24}" srcId="{174703D8-437D-4E8C-A076-EC14B955CB8F}" destId="{622BCE3D-8BFE-4125-BC05-3B8DFC08AE86}" srcOrd="0" destOrd="0" parTransId="{49894836-2467-4A41-9CE9-236AAB4DC26D}" sibTransId="{AB056312-5A5B-42AF-AB2A-A8847F5BDB60}"/>
    <dgm:cxn modelId="{BE32BDF0-87D8-D744-8BF8-7E4B1CC26CF8}" srcId="{3578CA9E-0765-C144-8228-27BF793F8CF3}" destId="{4A48FA8E-09FD-274A-A594-E6A84FDC89C2}" srcOrd="1" destOrd="0" parTransId="{2B8ED360-60A2-B742-9228-17DB30DFEEFF}" sibTransId="{E3A5E51E-764F-8540-8A9C-4F72F3547AF8}"/>
    <dgm:cxn modelId="{7F5F21FF-E711-4461-BCFC-3A9A1FBC7A89}" type="presOf" srcId="{3578CA9E-0765-C144-8228-27BF793F8CF3}" destId="{B873249B-FF4E-4FA7-BF3D-F188E8C4BCBA}" srcOrd="0" destOrd="0" presId="urn:microsoft.com/office/officeart/2005/8/layout/chevron2"/>
    <dgm:cxn modelId="{39A9D5BE-CF79-422C-952C-BB01F5A89C2D}" type="presParOf" srcId="{B873249B-FF4E-4FA7-BF3D-F188E8C4BCBA}" destId="{94CE5E78-0BCD-4635-9076-74723A6869B4}" srcOrd="0" destOrd="0" presId="urn:microsoft.com/office/officeart/2005/8/layout/chevron2"/>
    <dgm:cxn modelId="{17A38F86-4FFB-4CB3-956B-2DA05E1D71CC}" type="presParOf" srcId="{94CE5E78-0BCD-4635-9076-74723A6869B4}" destId="{185FDCC5-93D5-4A82-9A4A-72D583612C37}" srcOrd="0" destOrd="0" presId="urn:microsoft.com/office/officeart/2005/8/layout/chevron2"/>
    <dgm:cxn modelId="{C63471B2-0B8D-4606-A8E6-765276C4A094}" type="presParOf" srcId="{94CE5E78-0BCD-4635-9076-74723A6869B4}" destId="{E32FCB38-1576-40BE-A559-483B9FF24C7F}" srcOrd="1" destOrd="0" presId="urn:microsoft.com/office/officeart/2005/8/layout/chevron2"/>
    <dgm:cxn modelId="{01495B4A-DF44-42DA-8D29-195A7BF374C4}" type="presParOf" srcId="{B873249B-FF4E-4FA7-BF3D-F188E8C4BCBA}" destId="{E79AE276-83BD-4616-B223-3C2BA3243632}" srcOrd="1" destOrd="0" presId="urn:microsoft.com/office/officeart/2005/8/layout/chevron2"/>
    <dgm:cxn modelId="{3CBDC348-17B2-4321-A074-50CE4B606C6D}" type="presParOf" srcId="{B873249B-FF4E-4FA7-BF3D-F188E8C4BCBA}" destId="{C52CC1CE-DAB8-4E60-83A6-859E50295CF6}" srcOrd="2" destOrd="0" presId="urn:microsoft.com/office/officeart/2005/8/layout/chevron2"/>
    <dgm:cxn modelId="{580A1B00-8CD4-4E60-B293-708064CB94DE}" type="presParOf" srcId="{C52CC1CE-DAB8-4E60-83A6-859E50295CF6}" destId="{577335AA-AE00-49F7-A39A-BE22F7CAA9BF}" srcOrd="0" destOrd="0" presId="urn:microsoft.com/office/officeart/2005/8/layout/chevron2"/>
    <dgm:cxn modelId="{13B54C84-4822-4FD8-B4BD-D3AADB4F74D1}" type="presParOf" srcId="{C52CC1CE-DAB8-4E60-83A6-859E50295CF6}" destId="{09EA12EA-CD11-4B1C-A00D-B59BABC7DE4E}" srcOrd="1" destOrd="0" presId="urn:microsoft.com/office/officeart/2005/8/layout/chevron2"/>
    <dgm:cxn modelId="{F8A7B724-F2BF-440F-81BF-1EED6F31E0D1}" type="presParOf" srcId="{B873249B-FF4E-4FA7-BF3D-F188E8C4BCBA}" destId="{B0F8E32D-6AA1-40E1-B36B-6D2A5914F34F}" srcOrd="3" destOrd="0" presId="urn:microsoft.com/office/officeart/2005/8/layout/chevron2"/>
    <dgm:cxn modelId="{BB6D68AF-396C-49A2-A4C1-12AB2C99CD61}" type="presParOf" srcId="{B873249B-FF4E-4FA7-BF3D-F188E8C4BCBA}" destId="{A70C2B6A-F5BA-4B85-A6AA-FBA43C957EAA}" srcOrd="4" destOrd="0" presId="urn:microsoft.com/office/officeart/2005/8/layout/chevron2"/>
    <dgm:cxn modelId="{A9C868B8-A66C-4DA9-8AB1-F93D7714B4EF}" type="presParOf" srcId="{A70C2B6A-F5BA-4B85-A6AA-FBA43C957EAA}" destId="{E383025A-24BA-4BDA-9356-298AC0B8DDA7}" srcOrd="0" destOrd="0" presId="urn:microsoft.com/office/officeart/2005/8/layout/chevron2"/>
    <dgm:cxn modelId="{EB0BD029-A185-432F-BF1F-1092F32BC832}" type="presParOf" srcId="{A70C2B6A-F5BA-4B85-A6AA-FBA43C957EAA}" destId="{120BF65C-1DC5-4DFA-AFD2-D676CDEB8BED}" srcOrd="1" destOrd="0" presId="urn:microsoft.com/office/officeart/2005/8/layout/chevron2"/>
    <dgm:cxn modelId="{29903CBD-F596-41A5-B8D7-64B5FBE44DD7}" type="presParOf" srcId="{B873249B-FF4E-4FA7-BF3D-F188E8C4BCBA}" destId="{B782FE35-4D38-49C5-ADB5-1A729D9D7F32}" srcOrd="5" destOrd="0" presId="urn:microsoft.com/office/officeart/2005/8/layout/chevron2"/>
    <dgm:cxn modelId="{647BFBF9-0D88-4879-8587-8BE78B1308CE}" type="presParOf" srcId="{B873249B-FF4E-4FA7-BF3D-F188E8C4BCBA}" destId="{5BC1786B-6356-496D-A5C7-8E3471F0F754}" srcOrd="6" destOrd="0" presId="urn:microsoft.com/office/officeart/2005/8/layout/chevron2"/>
    <dgm:cxn modelId="{9C89C851-8324-4C78-8F1C-2E01935EFF0A}" type="presParOf" srcId="{5BC1786B-6356-496D-A5C7-8E3471F0F754}" destId="{01B85790-24B0-4881-8E13-3AA0D0AED57A}" srcOrd="0" destOrd="0" presId="urn:microsoft.com/office/officeart/2005/8/layout/chevron2"/>
    <dgm:cxn modelId="{F9B09082-067A-4F8A-A8D3-244479CF3EE5}" type="presParOf" srcId="{5BC1786B-6356-496D-A5C7-8E3471F0F754}" destId="{A8605032-EB9A-4667-BF30-1ACD28925D2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3012F-DC68-4317-8D15-B87863F979D3}">
      <dsp:nvSpPr>
        <dsp:cNvPr id="0" name=""/>
        <dsp:cNvSpPr/>
      </dsp:nvSpPr>
      <dsp:spPr>
        <a:xfrm>
          <a:off x="1227618" y="1822900"/>
          <a:ext cx="1102275" cy="1102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7396B-3435-412B-8C2F-33EFAC63E999}">
      <dsp:nvSpPr>
        <dsp:cNvPr id="0" name=""/>
        <dsp:cNvSpPr/>
      </dsp:nvSpPr>
      <dsp:spPr>
        <a:xfrm>
          <a:off x="554006" y="3277074"/>
          <a:ext cx="24495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Model</a:t>
          </a:r>
          <a:r>
            <a:rPr lang="en-US" sz="2400" kern="1200" baseline="0" dirty="0"/>
            <a:t> Optimization</a:t>
          </a:r>
          <a:endParaRPr lang="en-CH" sz="2400" kern="1200"/>
        </a:p>
      </dsp:txBody>
      <dsp:txXfrm>
        <a:off x="554006" y="3277074"/>
        <a:ext cx="2449500" cy="765000"/>
      </dsp:txXfrm>
    </dsp:sp>
    <dsp:sp modelId="{6A03F072-2332-4E30-A6AC-46E3519825F3}">
      <dsp:nvSpPr>
        <dsp:cNvPr id="0" name=""/>
        <dsp:cNvSpPr/>
      </dsp:nvSpPr>
      <dsp:spPr>
        <a:xfrm>
          <a:off x="4105781" y="1822900"/>
          <a:ext cx="1102275" cy="11022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44657F-E582-4958-AE88-D89C8D3C027C}">
      <dsp:nvSpPr>
        <dsp:cNvPr id="0" name=""/>
        <dsp:cNvSpPr/>
      </dsp:nvSpPr>
      <dsp:spPr>
        <a:xfrm>
          <a:off x="3432168" y="3277074"/>
          <a:ext cx="24495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Model Compression</a:t>
          </a:r>
          <a:endParaRPr lang="en-CH" sz="2400" kern="1200"/>
        </a:p>
      </dsp:txBody>
      <dsp:txXfrm>
        <a:off x="3432168" y="3277074"/>
        <a:ext cx="2449500" cy="765000"/>
      </dsp:txXfrm>
    </dsp:sp>
    <dsp:sp modelId="{CC0C412F-2D1C-44E8-8149-F2D150E86C0D}">
      <dsp:nvSpPr>
        <dsp:cNvPr id="0" name=""/>
        <dsp:cNvSpPr/>
      </dsp:nvSpPr>
      <dsp:spPr>
        <a:xfrm>
          <a:off x="6983943" y="1822900"/>
          <a:ext cx="1102275" cy="1102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F2B2D6-EB76-4147-9064-8F889069C3C7}">
      <dsp:nvSpPr>
        <dsp:cNvPr id="0" name=""/>
        <dsp:cNvSpPr/>
      </dsp:nvSpPr>
      <dsp:spPr>
        <a:xfrm>
          <a:off x="6310331" y="3277074"/>
          <a:ext cx="24495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Jupyter Notebooks (Hands on)</a:t>
          </a:r>
          <a:endParaRPr lang="en-CH" sz="2400" kern="1200"/>
        </a:p>
      </dsp:txBody>
      <dsp:txXfrm>
        <a:off x="6310331" y="3277074"/>
        <a:ext cx="2449500" cy="765000"/>
      </dsp:txXfrm>
    </dsp:sp>
    <dsp:sp modelId="{D0FBA4A4-C904-4360-AD78-7E573D7F7B2D}">
      <dsp:nvSpPr>
        <dsp:cNvPr id="0" name=""/>
        <dsp:cNvSpPr/>
      </dsp:nvSpPr>
      <dsp:spPr>
        <a:xfrm>
          <a:off x="9862106" y="1822900"/>
          <a:ext cx="1102275" cy="1102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45E801-4456-4BF9-8DBE-752E9B3B6602}">
      <dsp:nvSpPr>
        <dsp:cNvPr id="0" name=""/>
        <dsp:cNvSpPr/>
      </dsp:nvSpPr>
      <dsp:spPr>
        <a:xfrm>
          <a:off x="9188493" y="3277074"/>
          <a:ext cx="24495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Q&amp;A session</a:t>
          </a:r>
          <a:endParaRPr lang="en-CH" sz="2400" kern="1200"/>
        </a:p>
      </dsp:txBody>
      <dsp:txXfrm>
        <a:off x="9188493" y="3277074"/>
        <a:ext cx="2449500"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FDCC5-93D5-4A82-9A4A-72D583612C37}">
      <dsp:nvSpPr>
        <dsp:cNvPr id="0" name=""/>
        <dsp:cNvSpPr/>
      </dsp:nvSpPr>
      <dsp:spPr>
        <a:xfrm rot="5400000">
          <a:off x="-139152" y="111785"/>
          <a:ext cx="1203159" cy="1007495"/>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422400">
            <a:lnSpc>
              <a:spcPct val="90000"/>
            </a:lnSpc>
            <a:spcBef>
              <a:spcPct val="0"/>
            </a:spcBef>
            <a:spcAft>
              <a:spcPct val="35000"/>
            </a:spcAft>
            <a:buNone/>
          </a:pPr>
          <a:endParaRPr lang="en-GB" sz="3200" kern="1200" dirty="0">
            <a:solidFill>
              <a:schemeClr val="tx1"/>
            </a:solidFill>
            <a:latin typeface="Calibri" panose="020F0502020204030204" pitchFamily="34" charset="0"/>
            <a:ea typeface="Yu Gothic" panose="020B0400000000000000" pitchFamily="34" charset="-128"/>
            <a:cs typeface="+mn-cs"/>
          </a:endParaRPr>
        </a:p>
      </dsp:txBody>
      <dsp:txXfrm rot="-5400000">
        <a:off x="-41319" y="517701"/>
        <a:ext cx="1007495" cy="195664"/>
      </dsp:txXfrm>
    </dsp:sp>
    <dsp:sp modelId="{E32FCB38-1576-40BE-A559-483B9FF24C7F}">
      <dsp:nvSpPr>
        <dsp:cNvPr id="0" name=""/>
        <dsp:cNvSpPr/>
      </dsp:nvSpPr>
      <dsp:spPr>
        <a:xfrm rot="5400000">
          <a:off x="3532166" y="-2648633"/>
          <a:ext cx="782053" cy="6079321"/>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t>Pruning</a:t>
          </a:r>
          <a:endParaRPr lang="en-CH" sz="3200" kern="1200" dirty="0">
            <a:solidFill>
              <a:prstClr val="black">
                <a:hueOff val="0"/>
                <a:satOff val="0"/>
                <a:lumOff val="0"/>
                <a:alphaOff val="0"/>
              </a:prstClr>
            </a:solidFill>
            <a:latin typeface="Calibri" panose="020F0502020204030204" pitchFamily="34" charset="0"/>
            <a:ea typeface="Yu Gothic" panose="020B0400000000000000" pitchFamily="34" charset="-128"/>
            <a:cs typeface="+mn-cs"/>
          </a:endParaRPr>
        </a:p>
      </dsp:txBody>
      <dsp:txXfrm rot="-5400000">
        <a:off x="883533" y="38177"/>
        <a:ext cx="6041144" cy="705699"/>
      </dsp:txXfrm>
    </dsp:sp>
    <dsp:sp modelId="{577335AA-AE00-49F7-A39A-BE22F7CAA9BF}">
      <dsp:nvSpPr>
        <dsp:cNvPr id="0" name=""/>
        <dsp:cNvSpPr/>
      </dsp:nvSpPr>
      <dsp:spPr>
        <a:xfrm rot="5400000">
          <a:off x="-179280" y="1198836"/>
          <a:ext cx="1203159" cy="927241"/>
        </a:xfrm>
        <a:prstGeom prst="chevron">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Calibri" panose="020F0502020204030204" pitchFamily="34" charset="0"/>
              <a:ea typeface="Yu Gothic" panose="020B0400000000000000" pitchFamily="34" charset="-128"/>
            </a:rPr>
            <a:t> </a:t>
          </a:r>
          <a:endParaRPr lang="en-GB" sz="3200" kern="1200" dirty="0"/>
        </a:p>
      </dsp:txBody>
      <dsp:txXfrm rot="-5400000">
        <a:off x="-41320" y="1524498"/>
        <a:ext cx="927241" cy="275918"/>
      </dsp:txXfrm>
    </dsp:sp>
    <dsp:sp modelId="{09EA12EA-CD11-4B1C-A00D-B59BABC7DE4E}">
      <dsp:nvSpPr>
        <dsp:cNvPr id="0" name=""/>
        <dsp:cNvSpPr/>
      </dsp:nvSpPr>
      <dsp:spPr>
        <a:xfrm rot="5400000">
          <a:off x="3491833" y="-1587550"/>
          <a:ext cx="782465" cy="6079321"/>
        </a:xfrm>
        <a:prstGeom prst="round2Same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t>Quantization</a:t>
          </a:r>
          <a:endParaRPr lang="en-CH" sz="3200" kern="1200" dirty="0">
            <a:solidFill>
              <a:prstClr val="black">
                <a:hueOff val="0"/>
                <a:satOff val="0"/>
                <a:lumOff val="0"/>
                <a:alphaOff val="0"/>
              </a:prstClr>
            </a:solidFill>
            <a:latin typeface="Calibri" panose="020F0502020204030204" pitchFamily="34" charset="0"/>
            <a:ea typeface="Yu Gothic" panose="020B0400000000000000" pitchFamily="34" charset="-128"/>
            <a:cs typeface="+mn-cs"/>
          </a:endParaRPr>
        </a:p>
      </dsp:txBody>
      <dsp:txXfrm rot="-5400000">
        <a:off x="843406" y="1099074"/>
        <a:ext cx="6041124" cy="706071"/>
      </dsp:txXfrm>
    </dsp:sp>
    <dsp:sp modelId="{E383025A-24BA-4BDA-9356-298AC0B8DDA7}">
      <dsp:nvSpPr>
        <dsp:cNvPr id="0" name=""/>
        <dsp:cNvSpPr/>
      </dsp:nvSpPr>
      <dsp:spPr>
        <a:xfrm rot="5400000">
          <a:off x="-163265" y="2238866"/>
          <a:ext cx="1203159" cy="959270"/>
        </a:xfrm>
        <a:prstGeom prst="chevron">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n-GB" sz="3200" kern="1200" dirty="0"/>
        </a:p>
      </dsp:txBody>
      <dsp:txXfrm rot="-5400000">
        <a:off x="-41320" y="2596556"/>
        <a:ext cx="959270" cy="243889"/>
      </dsp:txXfrm>
    </dsp:sp>
    <dsp:sp modelId="{120BF65C-1DC5-4DFA-AFD2-D676CDEB8BED}">
      <dsp:nvSpPr>
        <dsp:cNvPr id="0" name=""/>
        <dsp:cNvSpPr/>
      </dsp:nvSpPr>
      <dsp:spPr>
        <a:xfrm rot="5400000">
          <a:off x="3508053" y="-531712"/>
          <a:ext cx="782053" cy="6079321"/>
        </a:xfrm>
        <a:prstGeom prst="round2Same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t>Knowledge distillation</a:t>
          </a:r>
          <a:endParaRPr lang="en-CH" sz="3200" kern="1200" dirty="0">
            <a:solidFill>
              <a:prstClr val="black">
                <a:hueOff val="0"/>
                <a:satOff val="0"/>
                <a:lumOff val="0"/>
                <a:alphaOff val="0"/>
              </a:prstClr>
            </a:solidFill>
            <a:latin typeface="Calibri" panose="020F0502020204030204" pitchFamily="34" charset="0"/>
            <a:ea typeface="Yu Gothic" panose="020B0400000000000000" pitchFamily="34" charset="-128"/>
            <a:cs typeface="+mn-cs"/>
          </a:endParaRPr>
        </a:p>
      </dsp:txBody>
      <dsp:txXfrm rot="-5400000">
        <a:off x="859420" y="2155098"/>
        <a:ext cx="6041144" cy="705699"/>
      </dsp:txXfrm>
    </dsp:sp>
    <dsp:sp modelId="{01B85790-24B0-4881-8E13-3AA0D0AED57A}">
      <dsp:nvSpPr>
        <dsp:cNvPr id="0" name=""/>
        <dsp:cNvSpPr/>
      </dsp:nvSpPr>
      <dsp:spPr>
        <a:xfrm rot="5400000">
          <a:off x="-221794" y="3353439"/>
          <a:ext cx="1203159" cy="842211"/>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n-CH" sz="3200" kern="1200" dirty="0"/>
        </a:p>
      </dsp:txBody>
      <dsp:txXfrm rot="-5400000">
        <a:off x="-41319" y="3594071"/>
        <a:ext cx="842211" cy="360948"/>
      </dsp:txXfrm>
    </dsp:sp>
    <dsp:sp modelId="{A8605032-EB9A-4667-BF30-1ACD28925D2A}">
      <dsp:nvSpPr>
        <dsp:cNvPr id="0" name=""/>
        <dsp:cNvSpPr/>
      </dsp:nvSpPr>
      <dsp:spPr>
        <a:xfrm rot="5400000">
          <a:off x="3449524" y="524331"/>
          <a:ext cx="782053" cy="6079321"/>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t>Low-rank factorization</a:t>
          </a:r>
          <a:endParaRPr lang="en-CH" sz="3200" kern="1200" dirty="0"/>
        </a:p>
      </dsp:txBody>
      <dsp:txXfrm rot="-5400000">
        <a:off x="800891" y="3211142"/>
        <a:ext cx="6041144" cy="70569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AB0BD1-BA98-45B4-9407-0D91EED959FE}" type="datetimeFigureOut">
              <a:rPr lang="en-CH" smtClean="0"/>
              <a:t>10/31/22</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1443D-78E5-4C9E-838E-F3AE638181FC}" type="slidenum">
              <a:rPr lang="en-CH" smtClean="0"/>
              <a:t>‹#›</a:t>
            </a:fld>
            <a:endParaRPr lang="en-CH"/>
          </a:p>
        </p:txBody>
      </p:sp>
    </p:spTree>
    <p:extLst>
      <p:ext uri="{BB962C8B-B14F-4D97-AF65-F5344CB8AC3E}">
        <p14:creationId xmlns:p14="http://schemas.microsoft.com/office/powerpoint/2010/main" val="2089102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351443D-78E5-4C9E-838E-F3AE638181FC}" type="slidenum">
              <a:rPr lang="en-CH" smtClean="0"/>
              <a:t>1</a:t>
            </a:fld>
            <a:endParaRPr lang="en-CH"/>
          </a:p>
        </p:txBody>
      </p:sp>
    </p:spTree>
    <p:extLst>
      <p:ext uri="{BB962C8B-B14F-4D97-AF65-F5344CB8AC3E}">
        <p14:creationId xmlns:p14="http://schemas.microsoft.com/office/powerpoint/2010/main" val="1542452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351443D-78E5-4C9E-838E-F3AE638181FC}" type="slidenum">
              <a:rPr lang="en-CH" smtClean="0"/>
              <a:t>18</a:t>
            </a:fld>
            <a:endParaRPr lang="en-CH"/>
          </a:p>
        </p:txBody>
      </p:sp>
    </p:spTree>
    <p:extLst>
      <p:ext uri="{BB962C8B-B14F-4D97-AF65-F5344CB8AC3E}">
        <p14:creationId xmlns:p14="http://schemas.microsoft.com/office/powerpoint/2010/main" val="336040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351443D-78E5-4C9E-838E-F3AE638181FC}" type="slidenum">
              <a:rPr lang="en-CH" smtClean="0"/>
              <a:t>19</a:t>
            </a:fld>
            <a:endParaRPr lang="en-CH"/>
          </a:p>
        </p:txBody>
      </p:sp>
    </p:spTree>
    <p:extLst>
      <p:ext uri="{BB962C8B-B14F-4D97-AF65-F5344CB8AC3E}">
        <p14:creationId xmlns:p14="http://schemas.microsoft.com/office/powerpoint/2010/main" val="259155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BDC1C6"/>
              </a:solidFill>
              <a:effectLst/>
              <a:latin typeface="arial" panose="020B0604020202020204" pitchFamily="34" charset="0"/>
            </a:endParaRPr>
          </a:p>
          <a:p>
            <a:r>
              <a:rPr lang="en-US" b="0" i="0" u="none" strike="noStrike" dirty="0">
                <a:solidFill>
                  <a:srgbClr val="BDC1C6"/>
                </a:solidFill>
                <a:effectLst/>
                <a:latin typeface="arial" panose="020B0604020202020204" pitchFamily="34" charset="0"/>
              </a:rPr>
              <a:t>https://</a:t>
            </a:r>
            <a:r>
              <a:rPr lang="en-US" b="0" i="0" u="none" strike="noStrike" dirty="0" err="1">
                <a:solidFill>
                  <a:srgbClr val="BDC1C6"/>
                </a:solidFill>
                <a:effectLst/>
                <a:latin typeface="arial" panose="020B0604020202020204" pitchFamily="34" charset="0"/>
              </a:rPr>
              <a:t>www.qualcomm.com</a:t>
            </a:r>
            <a:r>
              <a:rPr lang="en-US" b="0" i="0" u="none" strike="noStrike" dirty="0">
                <a:solidFill>
                  <a:srgbClr val="BDC1C6"/>
                </a:solidFill>
                <a:effectLst/>
                <a:latin typeface="arial" panose="020B0604020202020204" pitchFamily="34" charset="0"/>
              </a:rPr>
              <a:t>/news/</a:t>
            </a:r>
            <a:r>
              <a:rPr lang="en-US" b="0" i="0" u="none" strike="noStrike" dirty="0" err="1">
                <a:solidFill>
                  <a:srgbClr val="BDC1C6"/>
                </a:solidFill>
                <a:effectLst/>
                <a:latin typeface="arial" panose="020B0604020202020204" pitchFamily="34" charset="0"/>
              </a:rPr>
              <a:t>onq</a:t>
            </a:r>
            <a:r>
              <a:rPr lang="en-US" b="0" i="0" u="none" strike="noStrike" dirty="0">
                <a:solidFill>
                  <a:srgbClr val="BDC1C6"/>
                </a:solidFill>
                <a:effectLst/>
                <a:latin typeface="arial" panose="020B0604020202020204" pitchFamily="34" charset="0"/>
              </a:rPr>
              <a:t>/2019/03/</a:t>
            </a:r>
            <a:r>
              <a:rPr lang="en-US" b="0" i="0" u="none" strike="noStrike" dirty="0" err="1">
                <a:solidFill>
                  <a:srgbClr val="BDC1C6"/>
                </a:solidFill>
                <a:effectLst/>
                <a:latin typeface="arial" panose="020B0604020202020204" pitchFamily="34" charset="0"/>
              </a:rPr>
              <a:t>heres</a:t>
            </a:r>
            <a:r>
              <a:rPr lang="en-US" b="0" i="0" u="none" strike="noStrike" dirty="0">
                <a:solidFill>
                  <a:srgbClr val="BDC1C6"/>
                </a:solidFill>
                <a:effectLst/>
                <a:latin typeface="arial" panose="020B0604020202020204" pitchFamily="34" charset="0"/>
              </a:rPr>
              <a:t>-why-quantization-matters-ai</a:t>
            </a:r>
          </a:p>
          <a:p>
            <a:r>
              <a:rPr lang="en-US" b="0" i="0" u="none" strike="noStrike" dirty="0">
                <a:solidFill>
                  <a:srgbClr val="BDC1C6"/>
                </a:solidFill>
                <a:effectLst/>
                <a:latin typeface="arial" panose="020B0604020202020204" pitchFamily="34" charset="0"/>
              </a:rPr>
              <a:t>Precision is </a:t>
            </a:r>
            <a:r>
              <a:rPr lang="en-US" b="1" i="0" u="none" strike="noStrike" dirty="0">
                <a:solidFill>
                  <a:srgbClr val="BDC1C6"/>
                </a:solidFill>
                <a:effectLst/>
                <a:latin typeface="arial" panose="020B0604020202020204" pitchFamily="34" charset="0"/>
              </a:rPr>
              <a:t>the number of digits in a number</a:t>
            </a:r>
            <a:r>
              <a:rPr lang="en-US" b="0" i="0" u="none" strike="noStrike" dirty="0">
                <a:solidFill>
                  <a:srgbClr val="BDC1C6"/>
                </a:solidFill>
                <a:effectLst/>
                <a:latin typeface="arial" panose="020B0604020202020204" pitchFamily="34" charset="0"/>
              </a:rPr>
              <a:t>. Scale is the number of digits to the right of the decimal point in a number. For example, the number 123.45 has a precision of 5 and a scale of 2.</a:t>
            </a:r>
          </a:p>
          <a:p>
            <a:endParaRPr lang="en-US" b="0" i="0" u="none" strike="noStrike" dirty="0">
              <a:solidFill>
                <a:srgbClr val="BDC1C6"/>
              </a:solidFill>
              <a:effectLst/>
              <a:latin typeface="arial" panose="020B0604020202020204" pitchFamily="34" charset="0"/>
            </a:endParaRPr>
          </a:p>
          <a:p>
            <a:r>
              <a:rPr lang="en-US" b="0" i="0" u="none" strike="noStrike" dirty="0">
                <a:solidFill>
                  <a:srgbClr val="BDC1C6"/>
                </a:solidFill>
                <a:effectLst/>
                <a:latin typeface="arial" panose="020B0604020202020204" pitchFamily="34" charset="0"/>
              </a:rPr>
              <a:t>Weights are float 32</a:t>
            </a:r>
          </a:p>
          <a:p>
            <a:endParaRPr lang="en-US" b="0" i="0" u="none" strike="noStrike" dirty="0">
              <a:solidFill>
                <a:srgbClr val="BDC1C6"/>
              </a:solidFill>
              <a:effectLst/>
              <a:latin typeface="arial" panose="020B0604020202020204" pitchFamily="34" charset="0"/>
            </a:endParaRPr>
          </a:p>
          <a:p>
            <a:r>
              <a:rPr lang="en-US" dirty="0"/>
              <a:t>https://</a:t>
            </a:r>
            <a:r>
              <a:rPr lang="en-US" dirty="0" err="1"/>
              <a:t>www.youtube.com</a:t>
            </a:r>
            <a:r>
              <a:rPr lang="en-US" dirty="0"/>
              <a:t>/</a:t>
            </a:r>
            <a:r>
              <a:rPr lang="en-US" dirty="0" err="1"/>
              <a:t>watch?v</a:t>
            </a:r>
            <a:r>
              <a:rPr lang="en-US" dirty="0"/>
              <a:t>=v1oHf1KV6kM</a:t>
            </a:r>
            <a:endParaRPr lang="en-JP" dirty="0"/>
          </a:p>
        </p:txBody>
      </p:sp>
      <p:sp>
        <p:nvSpPr>
          <p:cNvPr id="4" name="Slide Number Placeholder 3"/>
          <p:cNvSpPr>
            <a:spLocks noGrp="1"/>
          </p:cNvSpPr>
          <p:nvPr>
            <p:ph type="sldNum" sz="quarter" idx="5"/>
          </p:nvPr>
        </p:nvSpPr>
        <p:spPr/>
        <p:txBody>
          <a:bodyPr/>
          <a:lstStyle/>
          <a:p>
            <a:fld id="{A351443D-78E5-4C9E-838E-F3AE638181FC}" type="slidenum">
              <a:rPr lang="en-CH" smtClean="0"/>
              <a:t>20</a:t>
            </a:fld>
            <a:endParaRPr lang="en-CH"/>
          </a:p>
        </p:txBody>
      </p:sp>
    </p:spTree>
    <p:extLst>
      <p:ext uri="{BB962C8B-B14F-4D97-AF65-F5344CB8AC3E}">
        <p14:creationId xmlns:p14="http://schemas.microsoft.com/office/powerpoint/2010/main" val="2038779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351443D-78E5-4C9E-838E-F3AE638181FC}" type="slidenum">
              <a:rPr lang="en-CH" smtClean="0"/>
              <a:t>21</a:t>
            </a:fld>
            <a:endParaRPr lang="en-CH"/>
          </a:p>
        </p:txBody>
      </p:sp>
    </p:spTree>
    <p:extLst>
      <p:ext uri="{BB962C8B-B14F-4D97-AF65-F5344CB8AC3E}">
        <p14:creationId xmlns:p14="http://schemas.microsoft.com/office/powerpoint/2010/main" val="3876731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351443D-78E5-4C9E-838E-F3AE638181FC}" type="slidenum">
              <a:rPr lang="en-CH" smtClean="0"/>
              <a:t>2</a:t>
            </a:fld>
            <a:endParaRPr lang="en-CH"/>
          </a:p>
        </p:txBody>
      </p:sp>
    </p:spTree>
    <p:extLst>
      <p:ext uri="{BB962C8B-B14F-4D97-AF65-F5344CB8AC3E}">
        <p14:creationId xmlns:p14="http://schemas.microsoft.com/office/powerpoint/2010/main" val="1197493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351443D-78E5-4C9E-838E-F3AE638181FC}" type="slidenum">
              <a:rPr lang="en-CH" smtClean="0"/>
              <a:t>7</a:t>
            </a:fld>
            <a:endParaRPr lang="en-CH"/>
          </a:p>
        </p:txBody>
      </p:sp>
    </p:spTree>
    <p:extLst>
      <p:ext uri="{BB962C8B-B14F-4D97-AF65-F5344CB8AC3E}">
        <p14:creationId xmlns:p14="http://schemas.microsoft.com/office/powerpoint/2010/main" val="3834761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351443D-78E5-4C9E-838E-F3AE638181FC}" type="slidenum">
              <a:rPr lang="en-CH" smtClean="0"/>
              <a:t>8</a:t>
            </a:fld>
            <a:endParaRPr lang="en-CH"/>
          </a:p>
        </p:txBody>
      </p:sp>
    </p:spTree>
    <p:extLst>
      <p:ext uri="{BB962C8B-B14F-4D97-AF65-F5344CB8AC3E}">
        <p14:creationId xmlns:p14="http://schemas.microsoft.com/office/powerpoint/2010/main" val="1755220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351443D-78E5-4C9E-838E-F3AE638181FC}" type="slidenum">
              <a:rPr lang="en-CH" smtClean="0"/>
              <a:t>12</a:t>
            </a:fld>
            <a:endParaRPr lang="en-CH"/>
          </a:p>
        </p:txBody>
      </p:sp>
    </p:spTree>
    <p:extLst>
      <p:ext uri="{BB962C8B-B14F-4D97-AF65-F5344CB8AC3E}">
        <p14:creationId xmlns:p14="http://schemas.microsoft.com/office/powerpoint/2010/main" val="3854014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351443D-78E5-4C9E-838E-F3AE638181FC}" type="slidenum">
              <a:rPr lang="en-CH" smtClean="0"/>
              <a:t>13</a:t>
            </a:fld>
            <a:endParaRPr lang="en-CH"/>
          </a:p>
        </p:txBody>
      </p:sp>
    </p:spTree>
    <p:extLst>
      <p:ext uri="{BB962C8B-B14F-4D97-AF65-F5344CB8AC3E}">
        <p14:creationId xmlns:p14="http://schemas.microsoft.com/office/powerpoint/2010/main" val="3265659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351443D-78E5-4C9E-838E-F3AE638181FC}" type="slidenum">
              <a:rPr lang="en-CH" smtClean="0"/>
              <a:t>14</a:t>
            </a:fld>
            <a:endParaRPr lang="en-CH"/>
          </a:p>
        </p:txBody>
      </p:sp>
    </p:spTree>
    <p:extLst>
      <p:ext uri="{BB962C8B-B14F-4D97-AF65-F5344CB8AC3E}">
        <p14:creationId xmlns:p14="http://schemas.microsoft.com/office/powerpoint/2010/main" val="4100224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351443D-78E5-4C9E-838E-F3AE638181FC}" type="slidenum">
              <a:rPr lang="en-CH" smtClean="0"/>
              <a:t>16</a:t>
            </a:fld>
            <a:endParaRPr lang="en-CH"/>
          </a:p>
        </p:txBody>
      </p:sp>
    </p:spTree>
    <p:extLst>
      <p:ext uri="{BB962C8B-B14F-4D97-AF65-F5344CB8AC3E}">
        <p14:creationId xmlns:p14="http://schemas.microsoft.com/office/powerpoint/2010/main" val="3151908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351443D-78E5-4C9E-838E-F3AE638181FC}" type="slidenum">
              <a:rPr lang="en-CH" smtClean="0"/>
              <a:t>17</a:t>
            </a:fld>
            <a:endParaRPr lang="en-CH"/>
          </a:p>
        </p:txBody>
      </p:sp>
    </p:spTree>
    <p:extLst>
      <p:ext uri="{BB962C8B-B14F-4D97-AF65-F5344CB8AC3E}">
        <p14:creationId xmlns:p14="http://schemas.microsoft.com/office/powerpoint/2010/main" val="3469190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F4CA-E855-CA6B-C1B2-0BAFEA204F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DFC05ED4-83A6-5961-8BA6-73E7184D0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657E92A4-190A-3455-0D04-8A1FFE2B02A0}"/>
              </a:ext>
            </a:extLst>
          </p:cNvPr>
          <p:cNvSpPr>
            <a:spLocks noGrp="1"/>
          </p:cNvSpPr>
          <p:nvPr>
            <p:ph type="dt" sz="half" idx="10"/>
          </p:nvPr>
        </p:nvSpPr>
        <p:spPr/>
        <p:txBody>
          <a:bodyPr/>
          <a:lstStyle/>
          <a:p>
            <a:fld id="{07AC4F0F-6277-4A29-A5A7-68036305AFC8}" type="datetimeFigureOut">
              <a:rPr lang="en-CH" smtClean="0"/>
              <a:t>10/31/22</a:t>
            </a:fld>
            <a:endParaRPr lang="en-CH"/>
          </a:p>
        </p:txBody>
      </p:sp>
      <p:sp>
        <p:nvSpPr>
          <p:cNvPr id="5" name="Footer Placeholder 4">
            <a:extLst>
              <a:ext uri="{FF2B5EF4-FFF2-40B4-BE49-F238E27FC236}">
                <a16:creationId xmlns:a16="http://schemas.microsoft.com/office/drawing/2014/main" id="{9B37176C-609E-15A1-9D12-61F2AA8AD8F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C485671-A4E4-7BB4-FFF2-71947BDE2373}"/>
              </a:ext>
            </a:extLst>
          </p:cNvPr>
          <p:cNvSpPr>
            <a:spLocks noGrp="1"/>
          </p:cNvSpPr>
          <p:nvPr>
            <p:ph type="sldNum" sz="quarter" idx="12"/>
          </p:nvPr>
        </p:nvSpPr>
        <p:spPr/>
        <p:txBody>
          <a:bodyPr/>
          <a:lstStyle/>
          <a:p>
            <a:fld id="{DB41E56E-B143-4B92-B1EC-B611FFB20BCC}" type="slidenum">
              <a:rPr lang="en-CH" smtClean="0"/>
              <a:t>‹#›</a:t>
            </a:fld>
            <a:endParaRPr lang="en-CH"/>
          </a:p>
        </p:txBody>
      </p:sp>
    </p:spTree>
    <p:extLst>
      <p:ext uri="{BB962C8B-B14F-4D97-AF65-F5344CB8AC3E}">
        <p14:creationId xmlns:p14="http://schemas.microsoft.com/office/powerpoint/2010/main" val="3395997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E0F21-9D76-5D3D-F5FD-C86F920D37D1}"/>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30A6B3F4-76F7-FF33-09E4-15FB2F3DB1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C4CA1CA4-D91B-10B6-1C64-8264047D41C7}"/>
              </a:ext>
            </a:extLst>
          </p:cNvPr>
          <p:cNvSpPr>
            <a:spLocks noGrp="1"/>
          </p:cNvSpPr>
          <p:nvPr>
            <p:ph type="dt" sz="half" idx="10"/>
          </p:nvPr>
        </p:nvSpPr>
        <p:spPr/>
        <p:txBody>
          <a:bodyPr/>
          <a:lstStyle/>
          <a:p>
            <a:fld id="{07AC4F0F-6277-4A29-A5A7-68036305AFC8}" type="datetimeFigureOut">
              <a:rPr lang="en-CH" smtClean="0"/>
              <a:t>10/31/22</a:t>
            </a:fld>
            <a:endParaRPr lang="en-CH"/>
          </a:p>
        </p:txBody>
      </p:sp>
      <p:sp>
        <p:nvSpPr>
          <p:cNvPr id="5" name="Footer Placeholder 4">
            <a:extLst>
              <a:ext uri="{FF2B5EF4-FFF2-40B4-BE49-F238E27FC236}">
                <a16:creationId xmlns:a16="http://schemas.microsoft.com/office/drawing/2014/main" id="{5D12F37C-9D21-CF5B-1733-FB225D0C3315}"/>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DACA5A47-CED5-A309-5D4B-FDF31418A88B}"/>
              </a:ext>
            </a:extLst>
          </p:cNvPr>
          <p:cNvSpPr>
            <a:spLocks noGrp="1"/>
          </p:cNvSpPr>
          <p:nvPr>
            <p:ph type="sldNum" sz="quarter" idx="12"/>
          </p:nvPr>
        </p:nvSpPr>
        <p:spPr/>
        <p:txBody>
          <a:bodyPr/>
          <a:lstStyle/>
          <a:p>
            <a:fld id="{DB41E56E-B143-4B92-B1EC-B611FFB20BCC}" type="slidenum">
              <a:rPr lang="en-CH" smtClean="0"/>
              <a:t>‹#›</a:t>
            </a:fld>
            <a:endParaRPr lang="en-CH"/>
          </a:p>
        </p:txBody>
      </p:sp>
    </p:spTree>
    <p:extLst>
      <p:ext uri="{BB962C8B-B14F-4D97-AF65-F5344CB8AC3E}">
        <p14:creationId xmlns:p14="http://schemas.microsoft.com/office/powerpoint/2010/main" val="4098099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17E83C-E8FD-595D-1D85-2A165792AC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8F1D59B3-CDB1-E02B-A510-8F6A8FCDDF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6439A674-EEB8-3622-5DCF-7551A1F1FA94}"/>
              </a:ext>
            </a:extLst>
          </p:cNvPr>
          <p:cNvSpPr>
            <a:spLocks noGrp="1"/>
          </p:cNvSpPr>
          <p:nvPr>
            <p:ph type="dt" sz="half" idx="10"/>
          </p:nvPr>
        </p:nvSpPr>
        <p:spPr/>
        <p:txBody>
          <a:bodyPr/>
          <a:lstStyle/>
          <a:p>
            <a:fld id="{07AC4F0F-6277-4A29-A5A7-68036305AFC8}" type="datetimeFigureOut">
              <a:rPr lang="en-CH" smtClean="0"/>
              <a:t>10/31/22</a:t>
            </a:fld>
            <a:endParaRPr lang="en-CH"/>
          </a:p>
        </p:txBody>
      </p:sp>
      <p:sp>
        <p:nvSpPr>
          <p:cNvPr id="5" name="Footer Placeholder 4">
            <a:extLst>
              <a:ext uri="{FF2B5EF4-FFF2-40B4-BE49-F238E27FC236}">
                <a16:creationId xmlns:a16="http://schemas.microsoft.com/office/drawing/2014/main" id="{F3687582-2AA8-5BB9-8042-5E50E06B3A2A}"/>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C91B9DC-9C08-CDD1-0D11-A161BB897CA1}"/>
              </a:ext>
            </a:extLst>
          </p:cNvPr>
          <p:cNvSpPr>
            <a:spLocks noGrp="1"/>
          </p:cNvSpPr>
          <p:nvPr>
            <p:ph type="sldNum" sz="quarter" idx="12"/>
          </p:nvPr>
        </p:nvSpPr>
        <p:spPr/>
        <p:txBody>
          <a:bodyPr/>
          <a:lstStyle/>
          <a:p>
            <a:fld id="{DB41E56E-B143-4B92-B1EC-B611FFB20BCC}" type="slidenum">
              <a:rPr lang="en-CH" smtClean="0"/>
              <a:t>‹#›</a:t>
            </a:fld>
            <a:endParaRPr lang="en-CH"/>
          </a:p>
        </p:txBody>
      </p:sp>
    </p:spTree>
    <p:extLst>
      <p:ext uri="{BB962C8B-B14F-4D97-AF65-F5344CB8AC3E}">
        <p14:creationId xmlns:p14="http://schemas.microsoft.com/office/powerpoint/2010/main" val="2536965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C7EA-5F12-6264-A83F-3649EEC2A212}"/>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0DE5A5C9-85B3-3735-7779-B4AF8E83BE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82AC177D-733A-3AE4-F83C-B3F02B3268BC}"/>
              </a:ext>
            </a:extLst>
          </p:cNvPr>
          <p:cNvSpPr>
            <a:spLocks noGrp="1"/>
          </p:cNvSpPr>
          <p:nvPr>
            <p:ph type="dt" sz="half" idx="10"/>
          </p:nvPr>
        </p:nvSpPr>
        <p:spPr/>
        <p:txBody>
          <a:bodyPr/>
          <a:lstStyle/>
          <a:p>
            <a:fld id="{07AC4F0F-6277-4A29-A5A7-68036305AFC8}" type="datetimeFigureOut">
              <a:rPr lang="en-CH" smtClean="0"/>
              <a:t>10/31/22</a:t>
            </a:fld>
            <a:endParaRPr lang="en-CH"/>
          </a:p>
        </p:txBody>
      </p:sp>
      <p:sp>
        <p:nvSpPr>
          <p:cNvPr id="5" name="Footer Placeholder 4">
            <a:extLst>
              <a:ext uri="{FF2B5EF4-FFF2-40B4-BE49-F238E27FC236}">
                <a16:creationId xmlns:a16="http://schemas.microsoft.com/office/drawing/2014/main" id="{63576939-03CD-2C31-CCDF-1156F9E2638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D86F6D8-2241-C37B-4D99-FAA0070C99A8}"/>
              </a:ext>
            </a:extLst>
          </p:cNvPr>
          <p:cNvSpPr>
            <a:spLocks noGrp="1"/>
          </p:cNvSpPr>
          <p:nvPr>
            <p:ph type="sldNum" sz="quarter" idx="12"/>
          </p:nvPr>
        </p:nvSpPr>
        <p:spPr/>
        <p:txBody>
          <a:bodyPr/>
          <a:lstStyle/>
          <a:p>
            <a:fld id="{DB41E56E-B143-4B92-B1EC-B611FFB20BCC}" type="slidenum">
              <a:rPr lang="en-CH" smtClean="0"/>
              <a:t>‹#›</a:t>
            </a:fld>
            <a:endParaRPr lang="en-CH"/>
          </a:p>
        </p:txBody>
      </p:sp>
    </p:spTree>
    <p:extLst>
      <p:ext uri="{BB962C8B-B14F-4D97-AF65-F5344CB8AC3E}">
        <p14:creationId xmlns:p14="http://schemas.microsoft.com/office/powerpoint/2010/main" val="2676557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1188-5E01-430E-EE1E-8AB89F8A33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E63967CC-E73C-4295-352B-B952871B78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5F4924-F8CB-666B-9560-D7FCC5AA4344}"/>
              </a:ext>
            </a:extLst>
          </p:cNvPr>
          <p:cNvSpPr>
            <a:spLocks noGrp="1"/>
          </p:cNvSpPr>
          <p:nvPr>
            <p:ph type="dt" sz="half" idx="10"/>
          </p:nvPr>
        </p:nvSpPr>
        <p:spPr/>
        <p:txBody>
          <a:bodyPr/>
          <a:lstStyle/>
          <a:p>
            <a:fld id="{07AC4F0F-6277-4A29-A5A7-68036305AFC8}" type="datetimeFigureOut">
              <a:rPr lang="en-CH" smtClean="0"/>
              <a:t>10/31/22</a:t>
            </a:fld>
            <a:endParaRPr lang="en-CH"/>
          </a:p>
        </p:txBody>
      </p:sp>
      <p:sp>
        <p:nvSpPr>
          <p:cNvPr id="5" name="Footer Placeholder 4">
            <a:extLst>
              <a:ext uri="{FF2B5EF4-FFF2-40B4-BE49-F238E27FC236}">
                <a16:creationId xmlns:a16="http://schemas.microsoft.com/office/drawing/2014/main" id="{C8FA981C-2174-F064-FC6F-B6CE72C753A1}"/>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CEB63DA9-F952-7A01-ED44-1810B58BB634}"/>
              </a:ext>
            </a:extLst>
          </p:cNvPr>
          <p:cNvSpPr>
            <a:spLocks noGrp="1"/>
          </p:cNvSpPr>
          <p:nvPr>
            <p:ph type="sldNum" sz="quarter" idx="12"/>
          </p:nvPr>
        </p:nvSpPr>
        <p:spPr/>
        <p:txBody>
          <a:bodyPr/>
          <a:lstStyle/>
          <a:p>
            <a:fld id="{DB41E56E-B143-4B92-B1EC-B611FFB20BCC}" type="slidenum">
              <a:rPr lang="en-CH" smtClean="0"/>
              <a:t>‹#›</a:t>
            </a:fld>
            <a:endParaRPr lang="en-CH"/>
          </a:p>
        </p:txBody>
      </p:sp>
    </p:spTree>
    <p:extLst>
      <p:ext uri="{BB962C8B-B14F-4D97-AF65-F5344CB8AC3E}">
        <p14:creationId xmlns:p14="http://schemas.microsoft.com/office/powerpoint/2010/main" val="27098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A89E-48B7-701D-B490-4240EB2E3BDC}"/>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60DCCD30-4282-8A10-6910-0B71480428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F5D821AB-1259-251C-9BFF-7088D3B4D4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2899BE14-A862-C727-A49F-8B3099A3FE72}"/>
              </a:ext>
            </a:extLst>
          </p:cNvPr>
          <p:cNvSpPr>
            <a:spLocks noGrp="1"/>
          </p:cNvSpPr>
          <p:nvPr>
            <p:ph type="dt" sz="half" idx="10"/>
          </p:nvPr>
        </p:nvSpPr>
        <p:spPr/>
        <p:txBody>
          <a:bodyPr/>
          <a:lstStyle/>
          <a:p>
            <a:fld id="{07AC4F0F-6277-4A29-A5A7-68036305AFC8}" type="datetimeFigureOut">
              <a:rPr lang="en-CH" smtClean="0"/>
              <a:t>10/31/22</a:t>
            </a:fld>
            <a:endParaRPr lang="en-CH"/>
          </a:p>
        </p:txBody>
      </p:sp>
      <p:sp>
        <p:nvSpPr>
          <p:cNvPr id="6" name="Footer Placeholder 5">
            <a:extLst>
              <a:ext uri="{FF2B5EF4-FFF2-40B4-BE49-F238E27FC236}">
                <a16:creationId xmlns:a16="http://schemas.microsoft.com/office/drawing/2014/main" id="{9E55C68B-B7E7-4599-D2F7-B7C1E8BDD3F7}"/>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F141C3A7-7C26-F141-8770-BB1479E12CAA}"/>
              </a:ext>
            </a:extLst>
          </p:cNvPr>
          <p:cNvSpPr>
            <a:spLocks noGrp="1"/>
          </p:cNvSpPr>
          <p:nvPr>
            <p:ph type="sldNum" sz="quarter" idx="12"/>
          </p:nvPr>
        </p:nvSpPr>
        <p:spPr/>
        <p:txBody>
          <a:bodyPr/>
          <a:lstStyle/>
          <a:p>
            <a:fld id="{DB41E56E-B143-4B92-B1EC-B611FFB20BCC}" type="slidenum">
              <a:rPr lang="en-CH" smtClean="0"/>
              <a:t>‹#›</a:t>
            </a:fld>
            <a:endParaRPr lang="en-CH"/>
          </a:p>
        </p:txBody>
      </p:sp>
    </p:spTree>
    <p:extLst>
      <p:ext uri="{BB962C8B-B14F-4D97-AF65-F5344CB8AC3E}">
        <p14:creationId xmlns:p14="http://schemas.microsoft.com/office/powerpoint/2010/main" val="3007612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DD9B-5B43-318C-E2D6-8F577A08FA7A}"/>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FCC17DC0-47F2-E423-1A2A-773CB039D5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51BE0F-CCBF-B1DA-148E-A6BBFF6459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F54C84A0-64DA-32ED-1D01-76BDAC294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C7501C-15AC-DAEE-FEB4-D7FCEE49D5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043C395F-3DD1-047D-34D8-45E451DAA666}"/>
              </a:ext>
            </a:extLst>
          </p:cNvPr>
          <p:cNvSpPr>
            <a:spLocks noGrp="1"/>
          </p:cNvSpPr>
          <p:nvPr>
            <p:ph type="dt" sz="half" idx="10"/>
          </p:nvPr>
        </p:nvSpPr>
        <p:spPr/>
        <p:txBody>
          <a:bodyPr/>
          <a:lstStyle/>
          <a:p>
            <a:fld id="{07AC4F0F-6277-4A29-A5A7-68036305AFC8}" type="datetimeFigureOut">
              <a:rPr lang="en-CH" smtClean="0"/>
              <a:t>10/31/22</a:t>
            </a:fld>
            <a:endParaRPr lang="en-CH"/>
          </a:p>
        </p:txBody>
      </p:sp>
      <p:sp>
        <p:nvSpPr>
          <p:cNvPr id="8" name="Footer Placeholder 7">
            <a:extLst>
              <a:ext uri="{FF2B5EF4-FFF2-40B4-BE49-F238E27FC236}">
                <a16:creationId xmlns:a16="http://schemas.microsoft.com/office/drawing/2014/main" id="{CDE89910-9FD7-EC00-97E9-CCE020A910A5}"/>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62F3CE65-175F-3E4A-8BC5-5748BBE41D1A}"/>
              </a:ext>
            </a:extLst>
          </p:cNvPr>
          <p:cNvSpPr>
            <a:spLocks noGrp="1"/>
          </p:cNvSpPr>
          <p:nvPr>
            <p:ph type="sldNum" sz="quarter" idx="12"/>
          </p:nvPr>
        </p:nvSpPr>
        <p:spPr/>
        <p:txBody>
          <a:bodyPr/>
          <a:lstStyle/>
          <a:p>
            <a:fld id="{DB41E56E-B143-4B92-B1EC-B611FFB20BCC}" type="slidenum">
              <a:rPr lang="en-CH" smtClean="0"/>
              <a:t>‹#›</a:t>
            </a:fld>
            <a:endParaRPr lang="en-CH"/>
          </a:p>
        </p:txBody>
      </p:sp>
    </p:spTree>
    <p:extLst>
      <p:ext uri="{BB962C8B-B14F-4D97-AF65-F5344CB8AC3E}">
        <p14:creationId xmlns:p14="http://schemas.microsoft.com/office/powerpoint/2010/main" val="2063304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734C-7B4A-A4B6-1077-0A2AA144DCD6}"/>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1E000E5B-2705-E682-563E-5E387ACED834}"/>
              </a:ext>
            </a:extLst>
          </p:cNvPr>
          <p:cNvSpPr>
            <a:spLocks noGrp="1"/>
          </p:cNvSpPr>
          <p:nvPr>
            <p:ph type="dt" sz="half" idx="10"/>
          </p:nvPr>
        </p:nvSpPr>
        <p:spPr/>
        <p:txBody>
          <a:bodyPr/>
          <a:lstStyle/>
          <a:p>
            <a:fld id="{07AC4F0F-6277-4A29-A5A7-68036305AFC8}" type="datetimeFigureOut">
              <a:rPr lang="en-CH" smtClean="0"/>
              <a:t>10/31/22</a:t>
            </a:fld>
            <a:endParaRPr lang="en-CH"/>
          </a:p>
        </p:txBody>
      </p:sp>
      <p:sp>
        <p:nvSpPr>
          <p:cNvPr id="4" name="Footer Placeholder 3">
            <a:extLst>
              <a:ext uri="{FF2B5EF4-FFF2-40B4-BE49-F238E27FC236}">
                <a16:creationId xmlns:a16="http://schemas.microsoft.com/office/drawing/2014/main" id="{4E6A7510-13B5-1512-BA7D-73DC91A59D73}"/>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86CBB2FC-E3A3-CF8D-5E72-D654E087E20C}"/>
              </a:ext>
            </a:extLst>
          </p:cNvPr>
          <p:cNvSpPr>
            <a:spLocks noGrp="1"/>
          </p:cNvSpPr>
          <p:nvPr>
            <p:ph type="sldNum" sz="quarter" idx="12"/>
          </p:nvPr>
        </p:nvSpPr>
        <p:spPr/>
        <p:txBody>
          <a:bodyPr/>
          <a:lstStyle/>
          <a:p>
            <a:fld id="{DB41E56E-B143-4B92-B1EC-B611FFB20BCC}" type="slidenum">
              <a:rPr lang="en-CH" smtClean="0"/>
              <a:t>‹#›</a:t>
            </a:fld>
            <a:endParaRPr lang="en-CH"/>
          </a:p>
        </p:txBody>
      </p:sp>
    </p:spTree>
    <p:extLst>
      <p:ext uri="{BB962C8B-B14F-4D97-AF65-F5344CB8AC3E}">
        <p14:creationId xmlns:p14="http://schemas.microsoft.com/office/powerpoint/2010/main" val="1834794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199654-459B-7E54-3C2A-CF1DB0C46C89}"/>
              </a:ext>
            </a:extLst>
          </p:cNvPr>
          <p:cNvSpPr>
            <a:spLocks noGrp="1"/>
          </p:cNvSpPr>
          <p:nvPr>
            <p:ph type="dt" sz="half" idx="10"/>
          </p:nvPr>
        </p:nvSpPr>
        <p:spPr/>
        <p:txBody>
          <a:bodyPr/>
          <a:lstStyle/>
          <a:p>
            <a:fld id="{07AC4F0F-6277-4A29-A5A7-68036305AFC8}" type="datetimeFigureOut">
              <a:rPr lang="en-CH" smtClean="0"/>
              <a:t>10/31/22</a:t>
            </a:fld>
            <a:endParaRPr lang="en-CH"/>
          </a:p>
        </p:txBody>
      </p:sp>
      <p:sp>
        <p:nvSpPr>
          <p:cNvPr id="3" name="Footer Placeholder 2">
            <a:extLst>
              <a:ext uri="{FF2B5EF4-FFF2-40B4-BE49-F238E27FC236}">
                <a16:creationId xmlns:a16="http://schemas.microsoft.com/office/drawing/2014/main" id="{52847DBB-E415-C97F-E9CF-BDEDF371A55B}"/>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14F6808B-B65C-DD9B-56FF-55474E7A0E0B}"/>
              </a:ext>
            </a:extLst>
          </p:cNvPr>
          <p:cNvSpPr>
            <a:spLocks noGrp="1"/>
          </p:cNvSpPr>
          <p:nvPr>
            <p:ph type="sldNum" sz="quarter" idx="12"/>
          </p:nvPr>
        </p:nvSpPr>
        <p:spPr/>
        <p:txBody>
          <a:bodyPr/>
          <a:lstStyle/>
          <a:p>
            <a:fld id="{DB41E56E-B143-4B92-B1EC-B611FFB20BCC}" type="slidenum">
              <a:rPr lang="en-CH" smtClean="0"/>
              <a:t>‹#›</a:t>
            </a:fld>
            <a:endParaRPr lang="en-CH"/>
          </a:p>
        </p:txBody>
      </p:sp>
    </p:spTree>
    <p:extLst>
      <p:ext uri="{BB962C8B-B14F-4D97-AF65-F5344CB8AC3E}">
        <p14:creationId xmlns:p14="http://schemas.microsoft.com/office/powerpoint/2010/main" val="232918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7A99-DA02-9927-78F7-01E21DD7D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C320D25F-181D-C916-5473-8E5F8A4D1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93CF0EE1-AD9B-3A9A-1449-CF511F3F0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CDEAF7-98D2-37D0-C4B4-0CDF796751E6}"/>
              </a:ext>
            </a:extLst>
          </p:cNvPr>
          <p:cNvSpPr>
            <a:spLocks noGrp="1"/>
          </p:cNvSpPr>
          <p:nvPr>
            <p:ph type="dt" sz="half" idx="10"/>
          </p:nvPr>
        </p:nvSpPr>
        <p:spPr/>
        <p:txBody>
          <a:bodyPr/>
          <a:lstStyle/>
          <a:p>
            <a:fld id="{07AC4F0F-6277-4A29-A5A7-68036305AFC8}" type="datetimeFigureOut">
              <a:rPr lang="en-CH" smtClean="0"/>
              <a:t>10/31/22</a:t>
            </a:fld>
            <a:endParaRPr lang="en-CH"/>
          </a:p>
        </p:txBody>
      </p:sp>
      <p:sp>
        <p:nvSpPr>
          <p:cNvPr id="6" name="Footer Placeholder 5">
            <a:extLst>
              <a:ext uri="{FF2B5EF4-FFF2-40B4-BE49-F238E27FC236}">
                <a16:creationId xmlns:a16="http://schemas.microsoft.com/office/drawing/2014/main" id="{492769E4-2E3A-38E9-1277-B9ECB5540665}"/>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B70A6529-7F55-86FA-C237-E05DC2B5BBC0}"/>
              </a:ext>
            </a:extLst>
          </p:cNvPr>
          <p:cNvSpPr>
            <a:spLocks noGrp="1"/>
          </p:cNvSpPr>
          <p:nvPr>
            <p:ph type="sldNum" sz="quarter" idx="12"/>
          </p:nvPr>
        </p:nvSpPr>
        <p:spPr/>
        <p:txBody>
          <a:bodyPr/>
          <a:lstStyle/>
          <a:p>
            <a:fld id="{DB41E56E-B143-4B92-B1EC-B611FFB20BCC}" type="slidenum">
              <a:rPr lang="en-CH" smtClean="0"/>
              <a:t>‹#›</a:t>
            </a:fld>
            <a:endParaRPr lang="en-CH"/>
          </a:p>
        </p:txBody>
      </p:sp>
    </p:spTree>
    <p:extLst>
      <p:ext uri="{BB962C8B-B14F-4D97-AF65-F5344CB8AC3E}">
        <p14:creationId xmlns:p14="http://schemas.microsoft.com/office/powerpoint/2010/main" val="388893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E978-D244-5DF9-7A92-C5F1FACE8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0583A99F-ACF0-F652-49B0-B9494FDEAC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64AE4A7F-146E-77F6-B776-6219D25B28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D2F3F7-19D6-73B1-F5A2-93CED9786F16}"/>
              </a:ext>
            </a:extLst>
          </p:cNvPr>
          <p:cNvSpPr>
            <a:spLocks noGrp="1"/>
          </p:cNvSpPr>
          <p:nvPr>
            <p:ph type="dt" sz="half" idx="10"/>
          </p:nvPr>
        </p:nvSpPr>
        <p:spPr/>
        <p:txBody>
          <a:bodyPr/>
          <a:lstStyle/>
          <a:p>
            <a:fld id="{07AC4F0F-6277-4A29-A5A7-68036305AFC8}" type="datetimeFigureOut">
              <a:rPr lang="en-CH" smtClean="0"/>
              <a:t>10/31/22</a:t>
            </a:fld>
            <a:endParaRPr lang="en-CH"/>
          </a:p>
        </p:txBody>
      </p:sp>
      <p:sp>
        <p:nvSpPr>
          <p:cNvPr id="6" name="Footer Placeholder 5">
            <a:extLst>
              <a:ext uri="{FF2B5EF4-FFF2-40B4-BE49-F238E27FC236}">
                <a16:creationId xmlns:a16="http://schemas.microsoft.com/office/drawing/2014/main" id="{6180B963-39C8-F235-1709-2CEB6993CFD9}"/>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B05C4237-A9DE-B193-62BE-1C245209E00C}"/>
              </a:ext>
            </a:extLst>
          </p:cNvPr>
          <p:cNvSpPr>
            <a:spLocks noGrp="1"/>
          </p:cNvSpPr>
          <p:nvPr>
            <p:ph type="sldNum" sz="quarter" idx="12"/>
          </p:nvPr>
        </p:nvSpPr>
        <p:spPr/>
        <p:txBody>
          <a:bodyPr/>
          <a:lstStyle/>
          <a:p>
            <a:fld id="{DB41E56E-B143-4B92-B1EC-B611FFB20BCC}" type="slidenum">
              <a:rPr lang="en-CH" smtClean="0"/>
              <a:t>‹#›</a:t>
            </a:fld>
            <a:endParaRPr lang="en-CH"/>
          </a:p>
        </p:txBody>
      </p:sp>
    </p:spTree>
    <p:extLst>
      <p:ext uri="{BB962C8B-B14F-4D97-AF65-F5344CB8AC3E}">
        <p14:creationId xmlns:p14="http://schemas.microsoft.com/office/powerpoint/2010/main" val="1083975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055D5C-A785-AB82-5015-C241C3B801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2DD1DD21-9497-6174-14FA-8F3E2724D1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2DB9512A-53A4-D7C4-E152-44D0982892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AC4F0F-6277-4A29-A5A7-68036305AFC8}" type="datetimeFigureOut">
              <a:rPr lang="en-CH" smtClean="0"/>
              <a:t>10/31/22</a:t>
            </a:fld>
            <a:endParaRPr lang="en-CH"/>
          </a:p>
        </p:txBody>
      </p:sp>
      <p:sp>
        <p:nvSpPr>
          <p:cNvPr id="5" name="Footer Placeholder 4">
            <a:extLst>
              <a:ext uri="{FF2B5EF4-FFF2-40B4-BE49-F238E27FC236}">
                <a16:creationId xmlns:a16="http://schemas.microsoft.com/office/drawing/2014/main" id="{B14D8C27-6A2B-26DD-616F-1E37C05A73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DB620573-E37E-7379-10F6-2EA8DE400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1E56E-B143-4B92-B1EC-B611FFB20BCC}" type="slidenum">
              <a:rPr lang="en-CH" smtClean="0"/>
              <a:t>‹#›</a:t>
            </a:fld>
            <a:endParaRPr lang="en-CH"/>
          </a:p>
        </p:txBody>
      </p:sp>
    </p:spTree>
    <p:extLst>
      <p:ext uri="{BB962C8B-B14F-4D97-AF65-F5344CB8AC3E}">
        <p14:creationId xmlns:p14="http://schemas.microsoft.com/office/powerpoint/2010/main" val="1132051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4XIbmOqx9ak&amp;list=PLQqkkIwS_4kXzAb8yohjHlMVrIx8GNazO&amp;index=2"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ITU-AI-ML-in-5G-Challenge/MentoringSessions2022" TargetMode="External"/><Relationship Id="rId5" Type="http://schemas.openxmlformats.org/officeDocument/2006/relationships/hyperlink" Target="https://www.youtube.com/watch?v=7uAp7kGquA&amp;list=PLQqkkIwS_4kXzAb8yohjHlMVrIx8GNazO&amp;index=1" TargetMode="External"/><Relationship Id="rId4" Type="http://schemas.openxmlformats.org/officeDocument/2006/relationships/hyperlink" Target="https://www.youtube.com/watch?v=CdLQEeLyWzI&amp;list=PLQqkkIwS_4kXzAb8yohjHlMVrIx8GNazO&amp;index=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569FFF1-83A1-30E7-5147-E8AE5F701687}"/>
              </a:ext>
            </a:extLst>
          </p:cNvPr>
          <p:cNvSpPr txBox="1"/>
          <p:nvPr/>
        </p:nvSpPr>
        <p:spPr>
          <a:xfrm>
            <a:off x="257353" y="14359"/>
            <a:ext cx="5579390" cy="240329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200" b="1" dirty="0">
                <a:ea typeface="+mj-ea"/>
                <a:cs typeface="+mj-cs"/>
              </a:rPr>
              <a:t>Machine Learning</a:t>
            </a:r>
          </a:p>
          <a:p>
            <a:pPr>
              <a:lnSpc>
                <a:spcPct val="90000"/>
              </a:lnSpc>
              <a:spcBef>
                <a:spcPct val="0"/>
              </a:spcBef>
              <a:spcAft>
                <a:spcPts val="600"/>
              </a:spcAft>
            </a:pPr>
            <a:r>
              <a:rPr lang="en-US" sz="4000" b="1" dirty="0">
                <a:ea typeface="+mj-ea"/>
                <a:cs typeface="+mj-cs"/>
              </a:rPr>
              <a:t> - Model Optimization </a:t>
            </a:r>
          </a:p>
          <a:p>
            <a:pPr>
              <a:lnSpc>
                <a:spcPct val="90000"/>
              </a:lnSpc>
              <a:spcBef>
                <a:spcPct val="0"/>
              </a:spcBef>
              <a:spcAft>
                <a:spcPts val="600"/>
              </a:spcAft>
            </a:pPr>
            <a:r>
              <a:rPr lang="en-US" sz="4000" b="1" dirty="0">
                <a:ea typeface="+mj-ea"/>
                <a:cs typeface="+mj-cs"/>
              </a:rPr>
              <a:t>&amp; Model Compression -</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3952E5-CD76-9F0F-6FAA-49294A5C0E6C}"/>
              </a:ext>
            </a:extLst>
          </p:cNvPr>
          <p:cNvSpPr txBox="1"/>
          <p:nvPr/>
        </p:nvSpPr>
        <p:spPr>
          <a:xfrm>
            <a:off x="497766" y="2908680"/>
            <a:ext cx="4813936" cy="1531670"/>
          </a:xfrm>
          <a:prstGeom prst="rect">
            <a:avLst/>
          </a:prstGeom>
        </p:spPr>
        <p:txBody>
          <a:bodyPr vert="horz" lIns="91440" tIns="45720" rIns="91440" bIns="45720" rtlCol="0">
            <a:noAutofit/>
          </a:bodyPr>
          <a:lstStyle/>
          <a:p>
            <a:pPr>
              <a:lnSpc>
                <a:spcPct val="90000"/>
              </a:lnSpc>
              <a:spcAft>
                <a:spcPts val="600"/>
              </a:spcAft>
            </a:pPr>
            <a:r>
              <a:rPr lang="en-US" sz="3600" b="1" dirty="0">
                <a:solidFill>
                  <a:schemeClr val="accent5"/>
                </a:solidFill>
              </a:rPr>
              <a:t>Session 4: </a:t>
            </a:r>
          </a:p>
          <a:p>
            <a:pPr>
              <a:lnSpc>
                <a:spcPct val="90000"/>
              </a:lnSpc>
              <a:spcAft>
                <a:spcPts val="600"/>
              </a:spcAft>
            </a:pPr>
            <a:r>
              <a:rPr lang="en-US" sz="3600" b="1" dirty="0">
                <a:solidFill>
                  <a:schemeClr val="accent5"/>
                </a:solidFill>
              </a:rPr>
              <a:t>October 28th</a:t>
            </a:r>
          </a:p>
          <a:p>
            <a:pPr>
              <a:lnSpc>
                <a:spcPct val="90000"/>
              </a:lnSpc>
              <a:spcAft>
                <a:spcPts val="600"/>
              </a:spcAft>
            </a:pPr>
            <a:r>
              <a:rPr lang="en-US" sz="3600" b="1" dirty="0">
                <a:solidFill>
                  <a:schemeClr val="accent5"/>
                </a:solidFill>
              </a:rPr>
              <a:t>13:00 – 14:00</a:t>
            </a:r>
          </a:p>
          <a:p>
            <a:pPr>
              <a:lnSpc>
                <a:spcPct val="90000"/>
              </a:lnSpc>
              <a:spcAft>
                <a:spcPts val="600"/>
              </a:spcAft>
            </a:pPr>
            <a:br>
              <a:rPr lang="en-US" sz="3600" b="1" dirty="0"/>
            </a:br>
            <a:r>
              <a:rPr lang="en-US" sz="3600" b="1" dirty="0"/>
              <a:t>ITU AI/ML in 5G Challenge</a:t>
            </a:r>
          </a:p>
        </p:txBody>
      </p:sp>
      <p:pic>
        <p:nvPicPr>
          <p:cNvPr id="4" name="Picture 4">
            <a:extLst>
              <a:ext uri="{FF2B5EF4-FFF2-40B4-BE49-F238E27FC236}">
                <a16:creationId xmlns:a16="http://schemas.microsoft.com/office/drawing/2014/main" id="{633DF3CE-9885-927E-4526-E371A9C04599}"/>
              </a:ext>
            </a:extLst>
          </p:cNvPr>
          <p:cNvPicPr/>
          <p:nvPr/>
        </p:nvPicPr>
        <p:blipFill rotWithShape="1">
          <a:blip r:embed="rId3"/>
          <a:srcRect l="43028" r="55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00065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CC99A1-565A-613C-8D74-CECF8AF32646}"/>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935A4749-2766-666C-587B-E3C8CF8C04D9}"/>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Gradient Descent</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
        <p:nvSpPr>
          <p:cNvPr id="2" name="TextBox 1">
            <a:extLst>
              <a:ext uri="{FF2B5EF4-FFF2-40B4-BE49-F238E27FC236}">
                <a16:creationId xmlns:a16="http://schemas.microsoft.com/office/drawing/2014/main" id="{EB501CE4-2125-896C-4F6B-6202693D5E55}"/>
              </a:ext>
            </a:extLst>
          </p:cNvPr>
          <p:cNvSpPr txBox="1"/>
          <p:nvPr/>
        </p:nvSpPr>
        <p:spPr>
          <a:xfrm>
            <a:off x="5340567" y="1197502"/>
            <a:ext cx="6583678" cy="1016733"/>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400" dirty="0"/>
              <a:t>Iterations: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05A5D9-AC0B-EC9E-542C-5CC5E338B102}"/>
                  </a:ext>
                </a:extLst>
              </p:cNvPr>
              <p:cNvSpPr txBox="1"/>
              <p:nvPr/>
            </p:nvSpPr>
            <p:spPr>
              <a:xfrm>
                <a:off x="5340567" y="1863594"/>
                <a:ext cx="5346912" cy="701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b="0" i="1" smtClean="0">
                          <a:latin typeface="Cambria Math" panose="02040503050406030204" pitchFamily="18" charset="0"/>
                        </a:rPr>
                        <m:t>−</m:t>
                      </m:r>
                      <m:r>
                        <a:rPr lang="en-US" sz="2400" b="0" i="1" smtClean="0">
                          <a:latin typeface="Cambria Math" panose="02040503050406030204" pitchFamily="18" charset="0"/>
                        </a:rPr>
                        <m:t>𝑙𝑒𝑎𝑟𝑛𝑖𝑛𝑔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𝑟𝑎𝑡𝑒</m:t>
                      </m:r>
                      <m:r>
                        <a:rPr lang="en-US" sz="2400" b="0" i="1" smtClean="0">
                          <a:latin typeface="Cambria Math" panose="02040503050406030204" pitchFamily="18" charset="0"/>
                        </a:rPr>
                        <m:t> ∗ </m:t>
                      </m:r>
                      <m:f>
                        <m:fPr>
                          <m:ctrlPr>
                            <a:rPr lang="en-US" sz="2400" b="0" i="1" smtClean="0">
                              <a:latin typeface="Cambria Math" panose="02040503050406030204" pitchFamily="18" charset="0"/>
                            </a:rPr>
                          </m:ctrlPr>
                        </m:fPr>
                        <m:num>
                          <m:r>
                            <a:rPr lang="en-GB" sz="2400" i="1" dirty="0" smtClean="0">
                              <a:latin typeface="Cambria Math" panose="02040503050406030204" pitchFamily="18" charset="0"/>
                            </a:rPr>
                            <m:t>𝑑</m:t>
                          </m:r>
                          <m:r>
                            <m:rPr>
                              <m:sty m:val="p"/>
                            </m:rPr>
                            <a:rPr lang="en-US" sz="2400" b="0" i="1" smtClean="0">
                              <a:latin typeface="Cambria Math" panose="02040503050406030204" pitchFamily="18" charset="0"/>
                            </a:rPr>
                            <m:t>y</m:t>
                          </m:r>
                        </m:num>
                        <m:den>
                          <m:r>
                            <a:rPr lang="en-US" sz="2400" b="0" i="1" smtClean="0">
                              <a:latin typeface="Cambria Math" panose="02040503050406030204" pitchFamily="18" charset="0"/>
                            </a:rPr>
                            <m:t>𝑑𝑥</m:t>
                          </m:r>
                        </m:den>
                      </m:f>
                      <m:r>
                        <a:rPr lang="en-US" sz="2400" b="0" i="1" smtClean="0">
                          <a:latin typeface="Cambria Math" panose="02040503050406030204" pitchFamily="18" charset="0"/>
                        </a:rPr>
                        <m:t>|</m:t>
                      </m:r>
                      <m:r>
                        <a:rPr lang="en-US" sz="2400" b="0" i="1" smtClean="0">
                          <a:latin typeface="Cambria Math" panose="02040503050406030204" pitchFamily="18" charset="0"/>
                        </a:rPr>
                        <m:t>𝑖</m:t>
                      </m:r>
                    </m:oMath>
                  </m:oMathPara>
                </a14:m>
                <a:endParaRPr lang="en-GB" sz="2400" dirty="0"/>
              </a:p>
            </p:txBody>
          </p:sp>
        </mc:Choice>
        <mc:Fallback xmlns="">
          <p:sp>
            <p:nvSpPr>
              <p:cNvPr id="3" name="TextBox 2">
                <a:extLst>
                  <a:ext uri="{FF2B5EF4-FFF2-40B4-BE49-F238E27FC236}">
                    <a16:creationId xmlns:a16="http://schemas.microsoft.com/office/drawing/2014/main" id="{4505A5D9-AC0B-EC9E-542C-5CC5E338B102}"/>
                  </a:ext>
                </a:extLst>
              </p:cNvPr>
              <p:cNvSpPr txBox="1">
                <a:spLocks noRot="1" noChangeAspect="1" noMove="1" noResize="1" noEditPoints="1" noAdjustHandles="1" noChangeArrowheads="1" noChangeShapeType="1" noTextEdit="1"/>
              </p:cNvSpPr>
              <p:nvPr/>
            </p:nvSpPr>
            <p:spPr>
              <a:xfrm>
                <a:off x="5340567" y="1863594"/>
                <a:ext cx="5346912" cy="701282"/>
              </a:xfrm>
              <a:prstGeom prst="rect">
                <a:avLst/>
              </a:prstGeom>
              <a:blipFill>
                <a:blip r:embed="rId2"/>
                <a:stretch>
                  <a:fillRect l="-237" t="-3509" r="-711" b="-12281"/>
                </a:stretch>
              </a:blipFill>
            </p:spPr>
            <p:txBody>
              <a:bodyPr/>
              <a:lstStyle/>
              <a:p>
                <a:r>
                  <a:rPr lang="en-JP">
                    <a:noFill/>
                  </a:rPr>
                  <a:t> </a:t>
                </a:r>
              </a:p>
            </p:txBody>
          </p:sp>
        </mc:Fallback>
      </mc:AlternateContent>
      <p:sp>
        <p:nvSpPr>
          <p:cNvPr id="6" name="TextBox 5">
            <a:extLst>
              <a:ext uri="{FF2B5EF4-FFF2-40B4-BE49-F238E27FC236}">
                <a16:creationId xmlns:a16="http://schemas.microsoft.com/office/drawing/2014/main" id="{F555A05C-C47C-B6EA-CA3D-0E25CDB14725}"/>
              </a:ext>
            </a:extLst>
          </p:cNvPr>
          <p:cNvSpPr txBox="1"/>
          <p:nvPr/>
        </p:nvSpPr>
        <p:spPr>
          <a:xfrm>
            <a:off x="5340567" y="2456136"/>
            <a:ext cx="6583678" cy="1016733"/>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400" dirty="0"/>
              <a:t>1</a:t>
            </a:r>
            <a:r>
              <a:rPr lang="en-US" sz="2400" baseline="30000" dirty="0"/>
              <a:t>st</a:t>
            </a:r>
            <a:r>
              <a:rPr lang="en-US" sz="2400" dirty="0"/>
              <a:t> Iteration: </a:t>
            </a:r>
          </a:p>
        </p:txBody>
      </p:sp>
      <p:sp>
        <p:nvSpPr>
          <p:cNvPr id="8" name="TextBox 7">
            <a:extLst>
              <a:ext uri="{FF2B5EF4-FFF2-40B4-BE49-F238E27FC236}">
                <a16:creationId xmlns:a16="http://schemas.microsoft.com/office/drawing/2014/main" id="{11547842-2531-FB1E-CD82-CE5E7D4EC31E}"/>
              </a:ext>
            </a:extLst>
          </p:cNvPr>
          <p:cNvSpPr txBox="1"/>
          <p:nvPr/>
        </p:nvSpPr>
        <p:spPr>
          <a:xfrm>
            <a:off x="5340567" y="3040723"/>
            <a:ext cx="6583678" cy="1016733"/>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400" dirty="0"/>
              <a:t>2</a:t>
            </a:r>
            <a:r>
              <a:rPr lang="en-US" sz="2400" baseline="30000" dirty="0"/>
              <a:t>nd</a:t>
            </a:r>
            <a:r>
              <a:rPr lang="en-US" sz="2400" dirty="0"/>
              <a:t> Iteration: </a:t>
            </a:r>
          </a:p>
        </p:txBody>
      </p:sp>
      <p:sp>
        <p:nvSpPr>
          <p:cNvPr id="9" name="TextBox 8">
            <a:extLst>
              <a:ext uri="{FF2B5EF4-FFF2-40B4-BE49-F238E27FC236}">
                <a16:creationId xmlns:a16="http://schemas.microsoft.com/office/drawing/2014/main" id="{B97A7E0E-88E9-A8FC-159C-5743803A9783}"/>
              </a:ext>
            </a:extLst>
          </p:cNvPr>
          <p:cNvSpPr txBox="1"/>
          <p:nvPr/>
        </p:nvSpPr>
        <p:spPr>
          <a:xfrm>
            <a:off x="5340567" y="4318343"/>
            <a:ext cx="6700263" cy="1016733"/>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400" b="1" dirty="0"/>
              <a:t>We continue to do this until we reach a </a:t>
            </a:r>
            <a:r>
              <a:rPr lang="en-US" sz="2400" b="1" dirty="0">
                <a:solidFill>
                  <a:schemeClr val="accent1"/>
                </a:solidFill>
              </a:rPr>
              <a:t>global or local </a:t>
            </a:r>
            <a:r>
              <a:rPr lang="en-US" sz="2400" b="1" dirty="0"/>
              <a:t>minimum</a:t>
            </a:r>
          </a:p>
        </p:txBody>
      </p:sp>
      <p:sp>
        <p:nvSpPr>
          <p:cNvPr id="10" name="TextBox 9">
            <a:extLst>
              <a:ext uri="{FF2B5EF4-FFF2-40B4-BE49-F238E27FC236}">
                <a16:creationId xmlns:a16="http://schemas.microsoft.com/office/drawing/2014/main" id="{63B68148-EAB4-9D19-F8A7-266FC1A886AD}"/>
              </a:ext>
            </a:extLst>
          </p:cNvPr>
          <p:cNvSpPr txBox="1"/>
          <p:nvPr/>
        </p:nvSpPr>
        <p:spPr>
          <a:xfrm>
            <a:off x="5340566" y="5222072"/>
            <a:ext cx="6700263" cy="1604998"/>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400" dirty="0"/>
              <a:t>With a large dataset, this calculation takes a lot of time. So, we can use other things such as </a:t>
            </a:r>
            <a:r>
              <a:rPr lang="en-US" sz="2400" b="1" dirty="0">
                <a:solidFill>
                  <a:schemeClr val="accent1"/>
                </a:solidFill>
              </a:rPr>
              <a:t>stochastic gradient descent</a:t>
            </a:r>
            <a:r>
              <a:rPr lang="en-US" sz="2400" dirty="0">
                <a:solidFill>
                  <a:schemeClr val="accent1"/>
                </a:solidFill>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896324-5E4A-C943-2355-EF8E30071666}"/>
                  </a:ext>
                </a:extLst>
              </p:cNvPr>
              <p:cNvSpPr txBox="1"/>
              <p:nvPr/>
            </p:nvSpPr>
            <p:spPr>
              <a:xfrm>
                <a:off x="7051564" y="2738246"/>
                <a:ext cx="48726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1=−3−0.01 ∗2∗</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−3</m:t>
                          </m:r>
                        </m:e>
                      </m:d>
                      <m:r>
                        <a:rPr lang="en-US" sz="2400" b="0" i="1" smtClean="0">
                          <a:latin typeface="Cambria Math" panose="02040503050406030204" pitchFamily="18" charset="0"/>
                        </a:rPr>
                        <m:t>=−2.94 </m:t>
                      </m:r>
                    </m:oMath>
                  </m:oMathPara>
                </a14:m>
                <a:endParaRPr lang="en-GB" sz="2400" dirty="0"/>
              </a:p>
            </p:txBody>
          </p:sp>
        </mc:Choice>
        <mc:Fallback xmlns="">
          <p:sp>
            <p:nvSpPr>
              <p:cNvPr id="12" name="TextBox 11">
                <a:extLst>
                  <a:ext uri="{FF2B5EF4-FFF2-40B4-BE49-F238E27FC236}">
                    <a16:creationId xmlns:a16="http://schemas.microsoft.com/office/drawing/2014/main" id="{D7896324-5E4A-C943-2355-EF8E30071666}"/>
                  </a:ext>
                </a:extLst>
              </p:cNvPr>
              <p:cNvSpPr txBox="1">
                <a:spLocks noRot="1" noChangeAspect="1" noMove="1" noResize="1" noEditPoints="1" noAdjustHandles="1" noChangeArrowheads="1" noChangeShapeType="1" noTextEdit="1"/>
              </p:cNvSpPr>
              <p:nvPr/>
            </p:nvSpPr>
            <p:spPr>
              <a:xfrm>
                <a:off x="7051564" y="2738246"/>
                <a:ext cx="4872681" cy="369332"/>
              </a:xfrm>
              <a:prstGeom prst="rect">
                <a:avLst/>
              </a:prstGeom>
              <a:blipFill>
                <a:blip r:embed="rId3"/>
                <a:stretch>
                  <a:fillRect l="-1042" t="-6667" r="-2083" b="-400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73D016C-C568-1406-2F16-BDFDCC181B8B}"/>
                  </a:ext>
                </a:extLst>
              </p:cNvPr>
              <p:cNvSpPr txBox="1"/>
              <p:nvPr/>
            </p:nvSpPr>
            <p:spPr>
              <a:xfrm>
                <a:off x="6968857" y="3305474"/>
                <a:ext cx="4585408" cy="7301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2=−2.94−0.01 ∗2∗</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−2.94</m:t>
                          </m:r>
                        </m:e>
                      </m:d>
                      <m:r>
                        <a:rPr lang="en-US" sz="2400" b="0" i="1" smtClean="0">
                          <a:latin typeface="Cambria Math" panose="02040503050406030204" pitchFamily="18" charset="0"/>
                        </a:rPr>
                        <m:t>=−2.8812</m:t>
                      </m:r>
                    </m:oMath>
                  </m:oMathPara>
                </a14:m>
                <a:endParaRPr lang="en-GB" sz="2400" dirty="0"/>
              </a:p>
            </p:txBody>
          </p:sp>
        </mc:Choice>
        <mc:Fallback xmlns="">
          <p:sp>
            <p:nvSpPr>
              <p:cNvPr id="13" name="TextBox 12">
                <a:extLst>
                  <a:ext uri="{FF2B5EF4-FFF2-40B4-BE49-F238E27FC236}">
                    <a16:creationId xmlns:a16="http://schemas.microsoft.com/office/drawing/2014/main" id="{173D016C-C568-1406-2F16-BDFDCC181B8B}"/>
                  </a:ext>
                </a:extLst>
              </p:cNvPr>
              <p:cNvSpPr txBox="1">
                <a:spLocks noRot="1" noChangeAspect="1" noMove="1" noResize="1" noEditPoints="1" noAdjustHandles="1" noChangeArrowheads="1" noChangeShapeType="1" noTextEdit="1"/>
              </p:cNvSpPr>
              <p:nvPr/>
            </p:nvSpPr>
            <p:spPr>
              <a:xfrm>
                <a:off x="6968857" y="3305474"/>
                <a:ext cx="4585408" cy="730136"/>
              </a:xfrm>
              <a:prstGeom prst="rect">
                <a:avLst/>
              </a:prstGeom>
              <a:blipFill>
                <a:blip r:embed="rId4"/>
                <a:stretch>
                  <a:fillRect t="-3448" b="-3448"/>
                </a:stretch>
              </a:blipFill>
            </p:spPr>
            <p:txBody>
              <a:bodyPr/>
              <a:lstStyle/>
              <a:p>
                <a:r>
                  <a:rPr lang="en-JP">
                    <a:noFill/>
                  </a:rPr>
                  <a:t> </a:t>
                </a:r>
              </a:p>
            </p:txBody>
          </p:sp>
        </mc:Fallback>
      </mc:AlternateContent>
      <p:graphicFrame>
        <p:nvGraphicFramePr>
          <p:cNvPr id="14" name="Chart 13">
            <a:extLst>
              <a:ext uri="{FF2B5EF4-FFF2-40B4-BE49-F238E27FC236}">
                <a16:creationId xmlns:a16="http://schemas.microsoft.com/office/drawing/2014/main" id="{F654426C-2855-D6BC-348E-E6D399D0E9F6}"/>
              </a:ext>
            </a:extLst>
          </p:cNvPr>
          <p:cNvGraphicFramePr/>
          <p:nvPr>
            <p:extLst>
              <p:ext uri="{D42A27DB-BD31-4B8C-83A1-F6EECF244321}">
                <p14:modId xmlns:p14="http://schemas.microsoft.com/office/powerpoint/2010/main" val="825949742"/>
              </p:ext>
            </p:extLst>
          </p:nvPr>
        </p:nvGraphicFramePr>
        <p:xfrm>
          <a:off x="-25325" y="1370597"/>
          <a:ext cx="5167540" cy="5456473"/>
        </p:xfrm>
        <a:graphic>
          <a:graphicData uri="http://schemas.openxmlformats.org/drawingml/2006/chart">
            <c:chart xmlns:c="http://schemas.openxmlformats.org/drawingml/2006/chart" xmlns:r="http://schemas.openxmlformats.org/officeDocument/2006/relationships" r:id="rId5"/>
          </a:graphicData>
        </a:graphic>
      </p:graphicFrame>
      <p:sp>
        <p:nvSpPr>
          <p:cNvPr id="15" name="Oval 14">
            <a:extLst>
              <a:ext uri="{FF2B5EF4-FFF2-40B4-BE49-F238E27FC236}">
                <a16:creationId xmlns:a16="http://schemas.microsoft.com/office/drawing/2014/main" id="{1685F221-47B1-5E97-4953-00BA5E4214C7}"/>
              </a:ext>
            </a:extLst>
          </p:cNvPr>
          <p:cNvSpPr/>
          <p:nvPr/>
        </p:nvSpPr>
        <p:spPr>
          <a:xfrm>
            <a:off x="1404155" y="4364485"/>
            <a:ext cx="127817" cy="127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E23BCB0-15E9-C0A9-100C-C99EDFBA40D4}"/>
              </a:ext>
            </a:extLst>
          </p:cNvPr>
          <p:cNvSpPr/>
          <p:nvPr/>
        </p:nvSpPr>
        <p:spPr>
          <a:xfrm>
            <a:off x="1507787" y="4541269"/>
            <a:ext cx="127817" cy="127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138C1797-D70E-3581-379E-30041005423E}"/>
              </a:ext>
            </a:extLst>
          </p:cNvPr>
          <p:cNvCxnSpPr/>
          <p:nvPr/>
        </p:nvCxnSpPr>
        <p:spPr>
          <a:xfrm>
            <a:off x="1534028" y="4126144"/>
            <a:ext cx="308840" cy="615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6321D27-0EA5-A04A-1CA3-89A67843E017}"/>
              </a:ext>
            </a:extLst>
          </p:cNvPr>
          <p:cNvSpPr/>
          <p:nvPr/>
        </p:nvSpPr>
        <p:spPr>
          <a:xfrm>
            <a:off x="2832715" y="5925061"/>
            <a:ext cx="127817" cy="127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4259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78E837-EE31-2800-F515-CCBF7912374B}"/>
              </a:ext>
            </a:extLst>
          </p:cNvPr>
          <p:cNvPicPr>
            <a:picLocks noChangeAspect="1"/>
          </p:cNvPicPr>
          <p:nvPr/>
        </p:nvPicPr>
        <p:blipFill>
          <a:blip r:embed="rId2">
            <a:grayscl/>
            <a:alphaModFix amt="35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5B2F26F-F72B-93BC-7ECF-03058E677531}"/>
              </a:ext>
            </a:extLst>
          </p:cNvPr>
          <p:cNvSpPr txBox="1"/>
          <p:nvPr/>
        </p:nvSpPr>
        <p:spPr>
          <a:xfrm>
            <a:off x="2835812" y="2274838"/>
            <a:ext cx="6520375" cy="2308324"/>
          </a:xfrm>
          <a:prstGeom prst="rect">
            <a:avLst/>
          </a:prstGeom>
          <a:noFill/>
        </p:spPr>
        <p:txBody>
          <a:bodyPr wrap="none" rtlCol="0">
            <a:spAutoFit/>
          </a:bodyPr>
          <a:lstStyle/>
          <a:p>
            <a:pPr algn="ctr"/>
            <a:r>
              <a:rPr lang="en-JP" sz="7200" b="1" dirty="0">
                <a:solidFill>
                  <a:schemeClr val="bg1"/>
                </a:solidFill>
              </a:rPr>
              <a:t>Hyperparameter</a:t>
            </a:r>
          </a:p>
          <a:p>
            <a:pPr algn="ctr"/>
            <a:r>
              <a:rPr lang="en-JP" sz="7200" b="1" dirty="0">
                <a:solidFill>
                  <a:schemeClr val="bg1"/>
                </a:solidFill>
              </a:rPr>
              <a:t>Tuning</a:t>
            </a:r>
          </a:p>
        </p:txBody>
      </p:sp>
    </p:spTree>
    <p:extLst>
      <p:ext uri="{BB962C8B-B14F-4D97-AF65-F5344CB8AC3E}">
        <p14:creationId xmlns:p14="http://schemas.microsoft.com/office/powerpoint/2010/main" val="2702846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CC99A1-565A-613C-8D74-CECF8AF32646}"/>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935A4749-2766-666C-587B-E3C8CF8C04D9}"/>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Hyperparameter Tuning</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
        <p:nvSpPr>
          <p:cNvPr id="7" name="TextBox 6">
            <a:extLst>
              <a:ext uri="{FF2B5EF4-FFF2-40B4-BE49-F238E27FC236}">
                <a16:creationId xmlns:a16="http://schemas.microsoft.com/office/drawing/2014/main" id="{66778A57-466D-3F44-51BD-8900C218A2DF}"/>
              </a:ext>
            </a:extLst>
          </p:cNvPr>
          <p:cNvSpPr txBox="1"/>
          <p:nvPr/>
        </p:nvSpPr>
        <p:spPr>
          <a:xfrm>
            <a:off x="272450" y="1487161"/>
            <a:ext cx="11353224" cy="2157504"/>
          </a:xfrm>
          <a:prstGeom prst="rect">
            <a:avLst/>
          </a:prstGeom>
          <a:ln w="38100">
            <a:noFill/>
          </a:ln>
        </p:spPr>
        <p:txBody>
          <a:bodyPr vert="horz" lIns="91440" tIns="45720" rIns="91440" bIns="45720" rtlCol="0" anchor="ctr">
            <a:noAutofit/>
          </a:bodyPr>
          <a:lstStyle/>
          <a:p>
            <a:pPr>
              <a:lnSpc>
                <a:spcPct val="90000"/>
              </a:lnSpc>
              <a:spcAft>
                <a:spcPts val="600"/>
              </a:spcAft>
            </a:pPr>
            <a:r>
              <a:rPr lang="en-US" sz="2800" i="1" dirty="0"/>
              <a:t>Hyperparameters</a:t>
            </a:r>
            <a:r>
              <a:rPr lang="en-US" sz="2800" dirty="0"/>
              <a:t> are classified as…</a:t>
            </a:r>
          </a:p>
          <a:p>
            <a:pPr marL="342900" indent="-342900">
              <a:lnSpc>
                <a:spcPct val="90000"/>
              </a:lnSpc>
              <a:spcAft>
                <a:spcPts val="600"/>
              </a:spcAft>
              <a:buFont typeface="Arial" panose="020B0604020202020204" pitchFamily="34" charset="0"/>
              <a:buChar char="•"/>
            </a:pPr>
            <a:r>
              <a:rPr lang="en-US" sz="2800" b="1" dirty="0">
                <a:solidFill>
                  <a:schemeClr val="accent5"/>
                </a:solidFill>
              </a:rPr>
              <a:t>model hyperparameters</a:t>
            </a:r>
            <a:r>
              <a:rPr lang="en-US" sz="2800" dirty="0"/>
              <a:t>: influence the performance of the model</a:t>
            </a:r>
          </a:p>
          <a:p>
            <a:pPr marL="342900" indent="-342900">
              <a:lnSpc>
                <a:spcPct val="90000"/>
              </a:lnSpc>
              <a:spcAft>
                <a:spcPts val="600"/>
              </a:spcAft>
              <a:buFont typeface="Arial" panose="020B0604020202020204" pitchFamily="34" charset="0"/>
              <a:buChar char="•"/>
            </a:pPr>
            <a:r>
              <a:rPr lang="en-US" sz="2800" b="1" dirty="0">
                <a:solidFill>
                  <a:schemeClr val="accent5"/>
                </a:solidFill>
              </a:rPr>
              <a:t>algorithm hyperparameters</a:t>
            </a:r>
            <a:r>
              <a:rPr lang="en-US" sz="2800" dirty="0"/>
              <a:t>: affect the speed and quality of the learning process. </a:t>
            </a:r>
            <a:r>
              <a:rPr lang="en-US" sz="2800" dirty="0" err="1"/>
              <a:t>ie</a:t>
            </a:r>
            <a:r>
              <a:rPr lang="en-US" sz="2800" dirty="0"/>
              <a:t>. Batch size, epochs, learning rate</a:t>
            </a:r>
          </a:p>
          <a:p>
            <a:pPr>
              <a:lnSpc>
                <a:spcPct val="90000"/>
              </a:lnSpc>
              <a:spcAft>
                <a:spcPts val="600"/>
              </a:spcAft>
            </a:pPr>
            <a:endParaRPr lang="en-US" sz="2800" dirty="0"/>
          </a:p>
        </p:txBody>
      </p:sp>
      <p:sp>
        <p:nvSpPr>
          <p:cNvPr id="11" name="TextBox 10">
            <a:extLst>
              <a:ext uri="{FF2B5EF4-FFF2-40B4-BE49-F238E27FC236}">
                <a16:creationId xmlns:a16="http://schemas.microsoft.com/office/drawing/2014/main" id="{7EFD6C6D-7B8B-31A5-F5F7-211D896223BF}"/>
              </a:ext>
            </a:extLst>
          </p:cNvPr>
          <p:cNvSpPr txBox="1"/>
          <p:nvPr/>
        </p:nvSpPr>
        <p:spPr>
          <a:xfrm>
            <a:off x="272450" y="2905433"/>
            <a:ext cx="11353224" cy="4630993"/>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800" b="1" dirty="0"/>
              <a:t>Examples:</a:t>
            </a:r>
          </a:p>
          <a:p>
            <a:pPr marL="342900" indent="-342900">
              <a:lnSpc>
                <a:spcPct val="90000"/>
              </a:lnSpc>
              <a:spcAft>
                <a:spcPts val="600"/>
              </a:spcAft>
              <a:buFont typeface="Arial" panose="020B0604020202020204" pitchFamily="34" charset="0"/>
              <a:buChar char="•"/>
            </a:pPr>
            <a:r>
              <a:rPr lang="en-US" sz="2800" dirty="0"/>
              <a:t>Train-test split ratio (80-20 / 70-30)</a:t>
            </a:r>
          </a:p>
          <a:p>
            <a:pPr marL="342900" indent="-342900">
              <a:lnSpc>
                <a:spcPct val="90000"/>
              </a:lnSpc>
              <a:spcAft>
                <a:spcPts val="600"/>
              </a:spcAft>
              <a:buFont typeface="Arial" panose="020B0604020202020204" pitchFamily="34" charset="0"/>
              <a:buChar char="•"/>
            </a:pPr>
            <a:r>
              <a:rPr lang="en-US" sz="2800" dirty="0"/>
              <a:t>Learning rate in optimization algorithms (e.g. gradient descent)</a:t>
            </a:r>
          </a:p>
          <a:p>
            <a:pPr marL="342900" indent="-342900">
              <a:lnSpc>
                <a:spcPct val="90000"/>
              </a:lnSpc>
              <a:spcAft>
                <a:spcPts val="600"/>
              </a:spcAft>
              <a:buFont typeface="Arial" panose="020B0604020202020204" pitchFamily="34" charset="0"/>
              <a:buChar char="•"/>
            </a:pPr>
            <a:r>
              <a:rPr lang="en-US" sz="2800" dirty="0"/>
              <a:t>Choice of activation function (e.g. Sigmoid, </a:t>
            </a:r>
            <a:r>
              <a:rPr lang="en-US" sz="2800" dirty="0" err="1"/>
              <a:t>ReLU</a:t>
            </a:r>
            <a:r>
              <a:rPr lang="en-US" sz="2800" dirty="0"/>
              <a:t>, Tanh)</a:t>
            </a:r>
          </a:p>
          <a:p>
            <a:pPr marL="342900" indent="-342900">
              <a:lnSpc>
                <a:spcPct val="90000"/>
              </a:lnSpc>
              <a:spcAft>
                <a:spcPts val="600"/>
              </a:spcAft>
              <a:buFont typeface="Arial" panose="020B0604020202020204" pitchFamily="34" charset="0"/>
              <a:buChar char="•"/>
            </a:pPr>
            <a:r>
              <a:rPr lang="en-US" sz="2800" dirty="0"/>
              <a:t>The choice of cost or loss function the model will use</a:t>
            </a:r>
          </a:p>
          <a:p>
            <a:pPr marL="342900" indent="-342900">
              <a:lnSpc>
                <a:spcPct val="90000"/>
              </a:lnSpc>
              <a:spcAft>
                <a:spcPts val="600"/>
              </a:spcAft>
              <a:buFont typeface="Arial" panose="020B0604020202020204" pitchFamily="34" charset="0"/>
              <a:buChar char="•"/>
            </a:pPr>
            <a:r>
              <a:rPr lang="en-US" sz="2800" dirty="0"/>
              <a:t>Number of hidden layers in a neural network</a:t>
            </a:r>
          </a:p>
          <a:p>
            <a:pPr>
              <a:lnSpc>
                <a:spcPct val="90000"/>
              </a:lnSpc>
              <a:spcAft>
                <a:spcPts val="600"/>
              </a:spcAft>
            </a:pPr>
            <a:r>
              <a:rPr lang="en-US" sz="2800" dirty="0"/>
              <a:t>→ Depends on the choice of your machine learning algorithm</a:t>
            </a:r>
          </a:p>
          <a:p>
            <a:pPr>
              <a:lnSpc>
                <a:spcPct val="90000"/>
              </a:lnSpc>
              <a:spcAft>
                <a:spcPts val="600"/>
              </a:spcAft>
            </a:pPr>
            <a:endParaRPr lang="en-US" sz="2800" dirty="0"/>
          </a:p>
        </p:txBody>
      </p:sp>
    </p:spTree>
    <p:extLst>
      <p:ext uri="{BB962C8B-B14F-4D97-AF65-F5344CB8AC3E}">
        <p14:creationId xmlns:p14="http://schemas.microsoft.com/office/powerpoint/2010/main" val="942368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CC99A1-565A-613C-8D74-CECF8AF32646}"/>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935A4749-2766-666C-587B-E3C8CF8C04D9}"/>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Grid Search </a:t>
            </a:r>
            <a:r>
              <a:rPr lang="en-US" sz="4400" dirty="0" err="1">
                <a:solidFill>
                  <a:srgbClr val="FFFFFF"/>
                </a:solidFill>
                <a:latin typeface="Calibri" panose="020F0502020204030204"/>
              </a:rPr>
              <a:t>ie</a:t>
            </a:r>
            <a:r>
              <a:rPr lang="en-US" sz="4400" dirty="0">
                <a:solidFill>
                  <a:srgbClr val="FFFFFF"/>
                </a:solidFill>
                <a:latin typeface="Calibri" panose="020F0502020204030204"/>
              </a:rPr>
              <a:t>. </a:t>
            </a:r>
            <a:r>
              <a:rPr lang="en-US" sz="4400" dirty="0" err="1">
                <a:solidFill>
                  <a:srgbClr val="FFFFFF"/>
                </a:solidFill>
                <a:latin typeface="Calibri" panose="020F0502020204030204"/>
              </a:rPr>
              <a:t>XGBoost</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
        <p:nvSpPr>
          <p:cNvPr id="7" name="TextBox 6">
            <a:extLst>
              <a:ext uri="{FF2B5EF4-FFF2-40B4-BE49-F238E27FC236}">
                <a16:creationId xmlns:a16="http://schemas.microsoft.com/office/drawing/2014/main" id="{66778A57-466D-3F44-51BD-8900C218A2DF}"/>
              </a:ext>
            </a:extLst>
          </p:cNvPr>
          <p:cNvSpPr txBox="1"/>
          <p:nvPr/>
        </p:nvSpPr>
        <p:spPr>
          <a:xfrm>
            <a:off x="272450" y="2341744"/>
            <a:ext cx="11353224" cy="2174512"/>
          </a:xfrm>
          <a:prstGeom prst="rect">
            <a:avLst/>
          </a:prstGeom>
          <a:ln w="38100">
            <a:noFill/>
          </a:ln>
        </p:spPr>
        <p:txBody>
          <a:bodyPr vert="horz" lIns="91440" tIns="45720" rIns="91440" bIns="45720" rtlCol="0" anchor="ctr">
            <a:noAutofit/>
          </a:bodyPr>
          <a:lstStyle/>
          <a:p>
            <a:pPr>
              <a:lnSpc>
                <a:spcPct val="90000"/>
              </a:lnSpc>
              <a:spcAft>
                <a:spcPts val="600"/>
              </a:spcAft>
            </a:pPr>
            <a:r>
              <a:rPr lang="en-US" sz="2800" b="1" dirty="0"/>
              <a:t>General Parameters:</a:t>
            </a:r>
          </a:p>
          <a:p>
            <a:pPr marL="457200" indent="-457200">
              <a:lnSpc>
                <a:spcPct val="90000"/>
              </a:lnSpc>
              <a:spcAft>
                <a:spcPts val="600"/>
              </a:spcAft>
              <a:buFont typeface="Arial" panose="020B0604020202020204" pitchFamily="34" charset="0"/>
              <a:buChar char="•"/>
            </a:pPr>
            <a:r>
              <a:rPr lang="en-US" sz="2400" dirty="0"/>
              <a:t>Booster: </a:t>
            </a:r>
            <a:r>
              <a:rPr lang="en-US" sz="2400" dirty="0" err="1"/>
              <a:t>gbtree</a:t>
            </a:r>
            <a:r>
              <a:rPr lang="en-US" sz="2400" dirty="0"/>
              <a:t>, dart, or </a:t>
            </a:r>
            <a:r>
              <a:rPr lang="en-US" sz="2400" dirty="0" err="1"/>
              <a:t>gblinear</a:t>
            </a:r>
            <a:endParaRPr lang="en-US" sz="2400" dirty="0"/>
          </a:p>
          <a:p>
            <a:pPr marL="457200" indent="-457200">
              <a:lnSpc>
                <a:spcPct val="90000"/>
              </a:lnSpc>
              <a:spcAft>
                <a:spcPts val="600"/>
              </a:spcAft>
              <a:buFont typeface="Arial" panose="020B0604020202020204" pitchFamily="34" charset="0"/>
              <a:buChar char="•"/>
            </a:pPr>
            <a:r>
              <a:rPr lang="en-US" sz="2400" dirty="0"/>
              <a:t>Eta: similar to learning rates in gradient descent (usually between 0 and 1)</a:t>
            </a:r>
          </a:p>
          <a:p>
            <a:pPr marL="457200" indent="-457200">
              <a:lnSpc>
                <a:spcPct val="90000"/>
              </a:lnSpc>
              <a:spcAft>
                <a:spcPts val="600"/>
              </a:spcAft>
              <a:buFont typeface="Arial" panose="020B0604020202020204" pitchFamily="34" charset="0"/>
              <a:buChar char="•"/>
            </a:pPr>
            <a:r>
              <a:rPr lang="en-US" sz="2400" dirty="0"/>
              <a:t>Max Depth: The maximum depth of a tree (usually between 3 - 10)</a:t>
            </a:r>
          </a:p>
          <a:p>
            <a:pPr marL="457200" indent="-457200">
              <a:lnSpc>
                <a:spcPct val="90000"/>
              </a:lnSpc>
              <a:spcAft>
                <a:spcPts val="600"/>
              </a:spcAft>
              <a:buFont typeface="Arial" panose="020B0604020202020204" pitchFamily="34" charset="0"/>
              <a:buChar char="•"/>
            </a:pPr>
            <a:r>
              <a:rPr lang="en-US" sz="2400" dirty="0" err="1"/>
              <a:t>N_Estimators</a:t>
            </a:r>
            <a:r>
              <a:rPr lang="en-US" sz="2400" dirty="0"/>
              <a:t>: The number of trees you want to build before taking the maximum voting or averages of predictions.</a:t>
            </a:r>
          </a:p>
          <a:p>
            <a:pPr>
              <a:lnSpc>
                <a:spcPct val="90000"/>
              </a:lnSpc>
              <a:spcAft>
                <a:spcPts val="600"/>
              </a:spcAft>
            </a:pPr>
            <a:r>
              <a:rPr lang="en-US" sz="2400" dirty="0"/>
              <a:t>→</a:t>
            </a:r>
            <a:r>
              <a:rPr lang="ja-JP" altLang="en-US" sz="2400"/>
              <a:t> </a:t>
            </a:r>
            <a:r>
              <a:rPr lang="en-US" altLang="ja-JP" sz="2400" dirty="0"/>
              <a:t>How do we know what works best for our model?</a:t>
            </a:r>
          </a:p>
          <a:p>
            <a:pPr>
              <a:lnSpc>
                <a:spcPct val="90000"/>
              </a:lnSpc>
              <a:spcAft>
                <a:spcPts val="600"/>
              </a:spcAft>
            </a:pPr>
            <a:r>
              <a:rPr lang="en-US" sz="2800" dirty="0"/>
              <a:t>→</a:t>
            </a:r>
            <a:r>
              <a:rPr lang="ja-JP" altLang="en-US" sz="2800"/>
              <a:t> </a:t>
            </a:r>
            <a:r>
              <a:rPr lang="en-US" altLang="ja-JP" sz="2800" b="1" dirty="0" err="1"/>
              <a:t>GridsearchCV</a:t>
            </a:r>
            <a:endParaRPr lang="en-US" altLang="ja-JP" sz="2800" b="1" dirty="0"/>
          </a:p>
          <a:p>
            <a:pPr>
              <a:lnSpc>
                <a:spcPct val="90000"/>
              </a:lnSpc>
              <a:spcAft>
                <a:spcPts val="600"/>
              </a:spcAft>
            </a:pPr>
            <a:endParaRPr lang="en-US" sz="2800" dirty="0"/>
          </a:p>
          <a:p>
            <a:pPr>
              <a:lnSpc>
                <a:spcPct val="90000"/>
              </a:lnSpc>
              <a:spcAft>
                <a:spcPts val="600"/>
              </a:spcAft>
            </a:pPr>
            <a:endParaRPr lang="en-US" sz="2800" dirty="0"/>
          </a:p>
        </p:txBody>
      </p:sp>
      <p:pic>
        <p:nvPicPr>
          <p:cNvPr id="3" name="Picture 2" descr="Text, application&#10;&#10;Description automatically generated">
            <a:extLst>
              <a:ext uri="{FF2B5EF4-FFF2-40B4-BE49-F238E27FC236}">
                <a16:creationId xmlns:a16="http://schemas.microsoft.com/office/drawing/2014/main" id="{EE21EB17-250D-45A8-494F-CB30DB5F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492" y="4122513"/>
            <a:ext cx="6819508" cy="2562320"/>
          </a:xfrm>
          <a:prstGeom prst="rect">
            <a:avLst/>
          </a:prstGeom>
        </p:spPr>
      </p:pic>
    </p:spTree>
    <p:extLst>
      <p:ext uri="{BB962C8B-B14F-4D97-AF65-F5344CB8AC3E}">
        <p14:creationId xmlns:p14="http://schemas.microsoft.com/office/powerpoint/2010/main" val="297256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0BF24E82-F48F-4438-C7FA-08A9EBFA7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672"/>
            <a:ext cx="12192000" cy="6778656"/>
          </a:xfrm>
          <a:prstGeom prst="rect">
            <a:avLst/>
          </a:prstGeom>
        </p:spPr>
      </p:pic>
    </p:spTree>
    <p:extLst>
      <p:ext uri="{BB962C8B-B14F-4D97-AF65-F5344CB8AC3E}">
        <p14:creationId xmlns:p14="http://schemas.microsoft.com/office/powerpoint/2010/main" val="3884770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78E837-EE31-2800-F515-CCBF7912374B}"/>
              </a:ext>
            </a:extLst>
          </p:cNvPr>
          <p:cNvPicPr>
            <a:picLocks noChangeAspect="1"/>
          </p:cNvPicPr>
          <p:nvPr/>
        </p:nvPicPr>
        <p:blipFill>
          <a:blip r:embed="rId2">
            <a:grayscl/>
            <a:alphaModFix amt="35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tretch>
            <a:fillRect/>
          </a:stretch>
        </p:blipFill>
        <p:spPr>
          <a:xfrm>
            <a:off x="-1" y="0"/>
            <a:ext cx="12192000" cy="6858000"/>
          </a:xfrm>
          <a:prstGeom prst="rect">
            <a:avLst/>
          </a:prstGeom>
        </p:spPr>
      </p:pic>
      <p:sp>
        <p:nvSpPr>
          <p:cNvPr id="2" name="TextBox 1">
            <a:extLst>
              <a:ext uri="{FF2B5EF4-FFF2-40B4-BE49-F238E27FC236}">
                <a16:creationId xmlns:a16="http://schemas.microsoft.com/office/drawing/2014/main" id="{A5B2F26F-F72B-93BC-7ECF-03058E677531}"/>
              </a:ext>
            </a:extLst>
          </p:cNvPr>
          <p:cNvSpPr txBox="1"/>
          <p:nvPr/>
        </p:nvSpPr>
        <p:spPr>
          <a:xfrm>
            <a:off x="3517796" y="2274838"/>
            <a:ext cx="5156413" cy="2308324"/>
          </a:xfrm>
          <a:prstGeom prst="rect">
            <a:avLst/>
          </a:prstGeom>
          <a:noFill/>
        </p:spPr>
        <p:txBody>
          <a:bodyPr wrap="none" rtlCol="0">
            <a:spAutoFit/>
          </a:bodyPr>
          <a:lstStyle/>
          <a:p>
            <a:pPr algn="ctr"/>
            <a:r>
              <a:rPr lang="en-JP" sz="7200" b="1" dirty="0">
                <a:solidFill>
                  <a:schemeClr val="bg1"/>
                </a:solidFill>
              </a:rPr>
              <a:t> Model </a:t>
            </a:r>
          </a:p>
          <a:p>
            <a:pPr algn="ctr"/>
            <a:r>
              <a:rPr lang="en-JP" sz="7200" b="1" dirty="0">
                <a:solidFill>
                  <a:schemeClr val="bg1"/>
                </a:solidFill>
              </a:rPr>
              <a:t>Compression</a:t>
            </a:r>
          </a:p>
        </p:txBody>
      </p:sp>
    </p:spTree>
    <p:extLst>
      <p:ext uri="{BB962C8B-B14F-4D97-AF65-F5344CB8AC3E}">
        <p14:creationId xmlns:p14="http://schemas.microsoft.com/office/powerpoint/2010/main" val="2244170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DEAE68-F8D1-9DB7-323D-D43DB1A687BC}"/>
              </a:ext>
            </a:extLst>
          </p:cNvPr>
          <p:cNvSpPr txBox="1"/>
          <p:nvPr/>
        </p:nvSpPr>
        <p:spPr>
          <a:xfrm>
            <a:off x="5484590" y="1446880"/>
            <a:ext cx="6707410" cy="5511106"/>
          </a:xfrm>
          <a:prstGeom prst="rect">
            <a:avLst/>
          </a:prstGeom>
        </p:spPr>
        <p:txBody>
          <a:bodyPr vert="horz" lIns="91440" tIns="45720" rIns="91440" bIns="45720" rtlCol="0" anchor="ctr">
            <a:normAutofit lnSpcReduction="10000"/>
          </a:bodyPr>
          <a:lstStyle/>
          <a:p>
            <a:pPr>
              <a:lnSpc>
                <a:spcPct val="90000"/>
              </a:lnSpc>
              <a:spcAft>
                <a:spcPts val="600"/>
              </a:spcAft>
            </a:pPr>
            <a:r>
              <a:rPr lang="en-US" sz="2400" dirty="0"/>
              <a:t>There are many reasons why you may need to compress your model…</a:t>
            </a:r>
          </a:p>
          <a:p>
            <a:pPr>
              <a:lnSpc>
                <a:spcPct val="90000"/>
              </a:lnSpc>
              <a:spcAft>
                <a:spcPts val="600"/>
              </a:spcAft>
            </a:pPr>
            <a:r>
              <a:rPr lang="en-US" sz="2400" dirty="0"/>
              <a:t>For example:</a:t>
            </a:r>
          </a:p>
          <a:p>
            <a:pPr>
              <a:lnSpc>
                <a:spcPct val="90000"/>
              </a:lnSpc>
              <a:spcAft>
                <a:spcPts val="600"/>
              </a:spcAft>
            </a:pPr>
            <a:r>
              <a:rPr lang="en-US" sz="2400" dirty="0"/>
              <a:t>Today, many real-world applications demand </a:t>
            </a:r>
            <a:r>
              <a:rPr lang="en-US" sz="2400" b="1" dirty="0">
                <a:solidFill>
                  <a:schemeClr val="accent5"/>
                </a:solidFill>
              </a:rPr>
              <a:t>real-time, on-device processing capabilities</a:t>
            </a:r>
            <a:r>
              <a:rPr lang="en-US" sz="2400" dirty="0"/>
              <a:t>, meaning that AI technology must work on edge devices.</a:t>
            </a:r>
          </a:p>
          <a:p>
            <a:pPr>
              <a:lnSpc>
                <a:spcPct val="90000"/>
              </a:lnSpc>
              <a:spcAft>
                <a:spcPts val="600"/>
              </a:spcAft>
            </a:pPr>
            <a:endParaRPr lang="en-US" sz="2400" dirty="0"/>
          </a:p>
          <a:p>
            <a:pPr>
              <a:lnSpc>
                <a:spcPct val="90000"/>
              </a:lnSpc>
              <a:spcAft>
                <a:spcPts val="600"/>
              </a:spcAft>
            </a:pPr>
            <a:r>
              <a:rPr lang="en-US" sz="2400" dirty="0"/>
              <a:t>Unfortunately, edge devices are resource-constrained. </a:t>
            </a:r>
          </a:p>
          <a:p>
            <a:pPr>
              <a:lnSpc>
                <a:spcPct val="90000"/>
              </a:lnSpc>
              <a:spcAft>
                <a:spcPts val="600"/>
              </a:spcAft>
            </a:pPr>
            <a:endParaRPr lang="en-US" sz="2400" dirty="0"/>
          </a:p>
          <a:p>
            <a:pPr>
              <a:lnSpc>
                <a:spcPct val="90000"/>
              </a:lnSpc>
              <a:spcAft>
                <a:spcPts val="600"/>
              </a:spcAft>
            </a:pPr>
            <a:r>
              <a:rPr lang="en-US" sz="2400" dirty="0"/>
              <a:t>The models that are big in size are expected to perform well, but evidently, the bigger the model, the more storage space it needs.</a:t>
            </a:r>
          </a:p>
          <a:p>
            <a:pPr>
              <a:lnSpc>
                <a:spcPct val="90000"/>
              </a:lnSpc>
              <a:spcAft>
                <a:spcPts val="600"/>
              </a:spcAft>
            </a:pPr>
            <a:endParaRPr lang="en-US" sz="2400" dirty="0"/>
          </a:p>
          <a:p>
            <a:pPr>
              <a:lnSpc>
                <a:spcPct val="90000"/>
              </a:lnSpc>
              <a:spcAft>
                <a:spcPts val="600"/>
              </a:spcAft>
            </a:pPr>
            <a:r>
              <a:rPr lang="en-US" sz="2400" b="1" u="sng" dirty="0"/>
              <a:t>→ We have to reduce the size of the model (trade off with accuracy)</a:t>
            </a:r>
            <a:endParaRPr lang="en-US" sz="2400" dirty="0"/>
          </a:p>
          <a:p>
            <a:pPr>
              <a:lnSpc>
                <a:spcPct val="90000"/>
              </a:lnSpc>
              <a:spcAft>
                <a:spcPts val="600"/>
              </a:spcAft>
            </a:pPr>
            <a:endParaRPr lang="en-US" sz="2400" dirty="0"/>
          </a:p>
        </p:txBody>
      </p:sp>
      <p:sp>
        <p:nvSpPr>
          <p:cNvPr id="4" name="Rectangle 3">
            <a:extLst>
              <a:ext uri="{FF2B5EF4-FFF2-40B4-BE49-F238E27FC236}">
                <a16:creationId xmlns:a16="http://schemas.microsoft.com/office/drawing/2014/main" id="{3A19E3F8-B967-A4A2-B5AA-45A604882394}"/>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EA3091FB-C991-99D0-4CE5-FEF1F6C522B0}"/>
              </a:ext>
            </a:extLst>
          </p:cNvPr>
          <p:cNvSpPr txBox="1">
            <a:spLocks/>
          </p:cNvSpPr>
          <p:nvPr/>
        </p:nvSpPr>
        <p:spPr>
          <a:xfrm>
            <a:off x="272449" y="419212"/>
            <a:ext cx="11465122"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Why do we need to compress our models?</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grpSp>
        <p:nvGrpSpPr>
          <p:cNvPr id="10" name="Group 9">
            <a:extLst>
              <a:ext uri="{FF2B5EF4-FFF2-40B4-BE49-F238E27FC236}">
                <a16:creationId xmlns:a16="http://schemas.microsoft.com/office/drawing/2014/main" id="{32AB7590-1BCF-E8DE-6518-8519B5FE2A6A}"/>
              </a:ext>
            </a:extLst>
          </p:cNvPr>
          <p:cNvGrpSpPr/>
          <p:nvPr/>
        </p:nvGrpSpPr>
        <p:grpSpPr>
          <a:xfrm>
            <a:off x="159315" y="1362730"/>
            <a:ext cx="5445006" cy="3415553"/>
            <a:chOff x="0" y="1019287"/>
            <a:chExt cx="7191409" cy="4511040"/>
          </a:xfrm>
        </p:grpSpPr>
        <p:pic>
          <p:nvPicPr>
            <p:cNvPr id="8" name="Graphic 7" descr="Scales of justice outline">
              <a:extLst>
                <a:ext uri="{FF2B5EF4-FFF2-40B4-BE49-F238E27FC236}">
                  <a16:creationId xmlns:a16="http://schemas.microsoft.com/office/drawing/2014/main" id="{DD437B40-E64C-F1D9-D417-E9E3951C94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019287"/>
              <a:ext cx="4511040" cy="4511040"/>
            </a:xfrm>
            <a:prstGeom prst="rect">
              <a:avLst/>
            </a:prstGeom>
          </p:spPr>
        </p:pic>
        <p:pic>
          <p:nvPicPr>
            <p:cNvPr id="9" name="Graphic 8" descr="Scales of justice outline">
              <a:extLst>
                <a:ext uri="{FF2B5EF4-FFF2-40B4-BE49-F238E27FC236}">
                  <a16:creationId xmlns:a16="http://schemas.microsoft.com/office/drawing/2014/main" id="{E5F704E9-9C67-AAF7-68CD-076B1F8584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0369" y="1019287"/>
              <a:ext cx="4511040" cy="4511040"/>
            </a:xfrm>
            <a:prstGeom prst="rect">
              <a:avLst/>
            </a:prstGeom>
          </p:spPr>
        </p:pic>
      </p:grpSp>
      <p:sp>
        <p:nvSpPr>
          <p:cNvPr id="11" name="TextBox 10">
            <a:extLst>
              <a:ext uri="{FF2B5EF4-FFF2-40B4-BE49-F238E27FC236}">
                <a16:creationId xmlns:a16="http://schemas.microsoft.com/office/drawing/2014/main" id="{3512A43E-A114-55DF-DEDD-47A749FFBDE1}"/>
              </a:ext>
            </a:extLst>
          </p:cNvPr>
          <p:cNvSpPr txBox="1"/>
          <p:nvPr/>
        </p:nvSpPr>
        <p:spPr>
          <a:xfrm>
            <a:off x="0" y="1459710"/>
            <a:ext cx="1644207" cy="851066"/>
          </a:xfrm>
          <a:prstGeom prst="rect">
            <a:avLst/>
          </a:prstGeom>
        </p:spPr>
        <p:txBody>
          <a:bodyPr vert="horz" lIns="91440" tIns="45720" rIns="91440" bIns="45720" rtlCol="0" anchor="ctr">
            <a:normAutofit/>
          </a:bodyPr>
          <a:lstStyle/>
          <a:p>
            <a:pPr algn="ctr">
              <a:lnSpc>
                <a:spcPct val="90000"/>
              </a:lnSpc>
              <a:spcAft>
                <a:spcPts val="600"/>
              </a:spcAft>
            </a:pPr>
            <a:r>
              <a:rPr lang="en-US" sz="2700" b="1" dirty="0">
                <a:solidFill>
                  <a:schemeClr val="accent5"/>
                </a:solidFill>
              </a:rPr>
              <a:t>Speed</a:t>
            </a:r>
          </a:p>
        </p:txBody>
      </p:sp>
      <p:sp>
        <p:nvSpPr>
          <p:cNvPr id="12" name="TextBox 11">
            <a:extLst>
              <a:ext uri="{FF2B5EF4-FFF2-40B4-BE49-F238E27FC236}">
                <a16:creationId xmlns:a16="http://schemas.microsoft.com/office/drawing/2014/main" id="{C03670C4-82BD-0E7F-64A7-D0405581A684}"/>
              </a:ext>
            </a:extLst>
          </p:cNvPr>
          <p:cNvSpPr txBox="1"/>
          <p:nvPr/>
        </p:nvSpPr>
        <p:spPr>
          <a:xfrm>
            <a:off x="2059715" y="1459710"/>
            <a:ext cx="1644207" cy="851066"/>
          </a:xfrm>
          <a:prstGeom prst="rect">
            <a:avLst/>
          </a:prstGeom>
        </p:spPr>
        <p:txBody>
          <a:bodyPr vert="horz" lIns="91440" tIns="45720" rIns="91440" bIns="45720" rtlCol="0" anchor="ctr">
            <a:normAutofit/>
          </a:bodyPr>
          <a:lstStyle/>
          <a:p>
            <a:pPr algn="ctr">
              <a:lnSpc>
                <a:spcPct val="90000"/>
              </a:lnSpc>
              <a:spcAft>
                <a:spcPts val="600"/>
              </a:spcAft>
            </a:pPr>
            <a:r>
              <a:rPr lang="en-US" sz="2700" b="1" dirty="0">
                <a:solidFill>
                  <a:schemeClr val="accent5"/>
                </a:solidFill>
              </a:rPr>
              <a:t>Accuracy</a:t>
            </a:r>
          </a:p>
        </p:txBody>
      </p:sp>
      <p:sp>
        <p:nvSpPr>
          <p:cNvPr id="13" name="TextBox 12">
            <a:extLst>
              <a:ext uri="{FF2B5EF4-FFF2-40B4-BE49-F238E27FC236}">
                <a16:creationId xmlns:a16="http://schemas.microsoft.com/office/drawing/2014/main" id="{0476CB33-691B-DFA6-7421-A081903FCD03}"/>
              </a:ext>
            </a:extLst>
          </p:cNvPr>
          <p:cNvSpPr txBox="1"/>
          <p:nvPr/>
        </p:nvSpPr>
        <p:spPr>
          <a:xfrm>
            <a:off x="4023877" y="1459710"/>
            <a:ext cx="1644207" cy="851066"/>
          </a:xfrm>
          <a:prstGeom prst="rect">
            <a:avLst/>
          </a:prstGeom>
        </p:spPr>
        <p:txBody>
          <a:bodyPr vert="horz" lIns="91440" tIns="45720" rIns="91440" bIns="45720" rtlCol="0" anchor="ctr">
            <a:normAutofit/>
          </a:bodyPr>
          <a:lstStyle/>
          <a:p>
            <a:pPr algn="ctr">
              <a:lnSpc>
                <a:spcPct val="90000"/>
              </a:lnSpc>
              <a:spcAft>
                <a:spcPts val="600"/>
              </a:spcAft>
            </a:pPr>
            <a:r>
              <a:rPr lang="en-US" sz="2700" b="1" dirty="0">
                <a:solidFill>
                  <a:schemeClr val="accent5"/>
                </a:solidFill>
              </a:rPr>
              <a:t>Size</a:t>
            </a:r>
          </a:p>
        </p:txBody>
      </p:sp>
      <p:sp>
        <p:nvSpPr>
          <p:cNvPr id="14" name="TextBox 13">
            <a:extLst>
              <a:ext uri="{FF2B5EF4-FFF2-40B4-BE49-F238E27FC236}">
                <a16:creationId xmlns:a16="http://schemas.microsoft.com/office/drawing/2014/main" id="{7C155ECB-09DB-CE4C-E10F-C1E87D78E3B9}"/>
              </a:ext>
            </a:extLst>
          </p:cNvPr>
          <p:cNvSpPr txBox="1"/>
          <p:nvPr/>
        </p:nvSpPr>
        <p:spPr>
          <a:xfrm>
            <a:off x="2069037" y="4603306"/>
            <a:ext cx="1644207" cy="680410"/>
          </a:xfrm>
          <a:prstGeom prst="rect">
            <a:avLst/>
          </a:prstGeom>
        </p:spPr>
        <p:txBody>
          <a:bodyPr vert="horz" lIns="91440" tIns="45720" rIns="91440" bIns="45720" rtlCol="0" anchor="ctr">
            <a:normAutofit/>
          </a:bodyPr>
          <a:lstStyle/>
          <a:p>
            <a:pPr algn="ctr">
              <a:lnSpc>
                <a:spcPct val="90000"/>
              </a:lnSpc>
              <a:spcAft>
                <a:spcPts val="600"/>
              </a:spcAft>
            </a:pPr>
            <a:r>
              <a:rPr lang="en-US" sz="2700" b="1" dirty="0"/>
              <a:t>Trade Off</a:t>
            </a:r>
          </a:p>
        </p:txBody>
      </p:sp>
    </p:spTree>
    <p:extLst>
      <p:ext uri="{BB962C8B-B14F-4D97-AF65-F5344CB8AC3E}">
        <p14:creationId xmlns:p14="http://schemas.microsoft.com/office/powerpoint/2010/main" val="386736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2A978F-259C-6B87-BD17-FEE0E34F4509}"/>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EA3091FB-C991-99D0-4CE5-FEF1F6C522B0}"/>
              </a:ext>
            </a:extLst>
          </p:cNvPr>
          <p:cNvSpPr txBox="1">
            <a:spLocks/>
          </p:cNvSpPr>
          <p:nvPr/>
        </p:nvSpPr>
        <p:spPr>
          <a:xfrm>
            <a:off x="213810" y="445715"/>
            <a:ext cx="11465122"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Model Compression Techniques</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graphicFrame>
        <p:nvGraphicFramePr>
          <p:cNvPr id="2" name="Diagram 1">
            <a:extLst>
              <a:ext uri="{FF2B5EF4-FFF2-40B4-BE49-F238E27FC236}">
                <a16:creationId xmlns:a16="http://schemas.microsoft.com/office/drawing/2014/main" id="{3067998B-39E8-3D7A-8782-E9E2EBCC087D}"/>
              </a:ext>
            </a:extLst>
          </p:cNvPr>
          <p:cNvGraphicFramePr/>
          <p:nvPr>
            <p:extLst>
              <p:ext uri="{D42A27DB-BD31-4B8C-83A1-F6EECF244321}">
                <p14:modId xmlns:p14="http://schemas.microsoft.com/office/powerpoint/2010/main" val="1134796274"/>
              </p:ext>
            </p:extLst>
          </p:nvPr>
        </p:nvGraphicFramePr>
        <p:xfrm>
          <a:off x="452680" y="1693092"/>
          <a:ext cx="6921533" cy="4380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4396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e the source image">
            <a:extLst>
              <a:ext uri="{FF2B5EF4-FFF2-40B4-BE49-F238E27FC236}">
                <a16:creationId xmlns:a16="http://schemas.microsoft.com/office/drawing/2014/main" id="{C8021320-50B3-B37F-3431-C5AD5596F2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78" t="31804" r="20099" b="17565"/>
          <a:stretch/>
        </p:blipFill>
        <p:spPr bwMode="auto">
          <a:xfrm>
            <a:off x="227130" y="1488374"/>
            <a:ext cx="5747786" cy="25769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DEAE68-F8D1-9DB7-323D-D43DB1A687BC}"/>
              </a:ext>
            </a:extLst>
          </p:cNvPr>
          <p:cNvSpPr txBox="1"/>
          <p:nvPr/>
        </p:nvSpPr>
        <p:spPr>
          <a:xfrm>
            <a:off x="6096000" y="1244522"/>
            <a:ext cx="5868870" cy="3064650"/>
          </a:xfrm>
          <a:prstGeom prst="rect">
            <a:avLst/>
          </a:prstGeom>
        </p:spPr>
        <p:txBody>
          <a:bodyPr vert="horz" lIns="91440" tIns="45720" rIns="91440" bIns="45720" rtlCol="0" anchor="ctr">
            <a:normAutofit/>
          </a:bodyPr>
          <a:lstStyle/>
          <a:p>
            <a:pPr>
              <a:lnSpc>
                <a:spcPct val="90000"/>
              </a:lnSpc>
              <a:spcAft>
                <a:spcPts val="600"/>
              </a:spcAft>
            </a:pPr>
            <a:r>
              <a:rPr lang="en-US" sz="2400" dirty="0"/>
              <a:t>Pruning is the </a:t>
            </a:r>
            <a:r>
              <a:rPr lang="en-US" sz="2400" b="1" dirty="0"/>
              <a:t>process</a:t>
            </a:r>
            <a:r>
              <a:rPr lang="en-US" sz="2400" dirty="0"/>
              <a:t> of removing weight connections in a neural network</a:t>
            </a:r>
          </a:p>
          <a:p>
            <a:pPr>
              <a:lnSpc>
                <a:spcPct val="90000"/>
              </a:lnSpc>
              <a:spcAft>
                <a:spcPts val="600"/>
              </a:spcAft>
            </a:pPr>
            <a:r>
              <a:rPr lang="en-US" sz="2400" dirty="0"/>
              <a:t>= increases inference speed &amp; decreases model memory size</a:t>
            </a:r>
          </a:p>
          <a:p>
            <a:pPr>
              <a:lnSpc>
                <a:spcPct val="90000"/>
              </a:lnSpc>
              <a:spcAft>
                <a:spcPts val="600"/>
              </a:spcAft>
            </a:pPr>
            <a:endParaRPr lang="en-US" sz="2400" dirty="0"/>
          </a:p>
          <a:p>
            <a:pPr>
              <a:lnSpc>
                <a:spcPct val="90000"/>
              </a:lnSpc>
              <a:spcAft>
                <a:spcPts val="600"/>
              </a:spcAft>
            </a:pPr>
            <a:r>
              <a:rPr lang="en-US" sz="2400" dirty="0"/>
              <a:t>Pruning can also be used with decision trees to reduce its size.</a:t>
            </a:r>
          </a:p>
        </p:txBody>
      </p:sp>
      <p:sp>
        <p:nvSpPr>
          <p:cNvPr id="4" name="Rectangle 3">
            <a:extLst>
              <a:ext uri="{FF2B5EF4-FFF2-40B4-BE49-F238E27FC236}">
                <a16:creationId xmlns:a16="http://schemas.microsoft.com/office/drawing/2014/main" id="{3A19E3F8-B967-A4A2-B5AA-45A604882394}"/>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EA3091FB-C991-99D0-4CE5-FEF1F6C522B0}"/>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Pruning</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pic>
        <p:nvPicPr>
          <p:cNvPr id="7" name="Picture 6" descr="Diagram&#10;&#10;Description automatically generated">
            <a:extLst>
              <a:ext uri="{FF2B5EF4-FFF2-40B4-BE49-F238E27FC236}">
                <a16:creationId xmlns:a16="http://schemas.microsoft.com/office/drawing/2014/main" id="{BA7A3D16-A745-5C87-1721-A5976A28AC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542" y="4213632"/>
            <a:ext cx="5024388" cy="2799691"/>
          </a:xfrm>
          <a:prstGeom prst="rect">
            <a:avLst/>
          </a:prstGeom>
        </p:spPr>
      </p:pic>
      <p:sp>
        <p:nvSpPr>
          <p:cNvPr id="8" name="TextBox 7">
            <a:extLst>
              <a:ext uri="{FF2B5EF4-FFF2-40B4-BE49-F238E27FC236}">
                <a16:creationId xmlns:a16="http://schemas.microsoft.com/office/drawing/2014/main" id="{D8239D8C-49D6-47E2-4F48-ECD94FD18755}"/>
              </a:ext>
            </a:extLst>
          </p:cNvPr>
          <p:cNvSpPr txBox="1"/>
          <p:nvPr/>
        </p:nvSpPr>
        <p:spPr>
          <a:xfrm>
            <a:off x="819924" y="4309172"/>
            <a:ext cx="5215534" cy="1378786"/>
          </a:xfrm>
          <a:prstGeom prst="rect">
            <a:avLst/>
          </a:prstGeom>
        </p:spPr>
        <p:txBody>
          <a:bodyPr vert="horz" lIns="91440" tIns="45720" rIns="91440" bIns="45720" rtlCol="0" anchor="ctr">
            <a:normAutofit/>
          </a:bodyPr>
          <a:lstStyle/>
          <a:p>
            <a:pPr>
              <a:lnSpc>
                <a:spcPct val="90000"/>
              </a:lnSpc>
              <a:spcAft>
                <a:spcPts val="600"/>
              </a:spcAft>
            </a:pPr>
            <a:r>
              <a:rPr lang="en-US" sz="1600" dirty="0"/>
              <a:t>Image from: L2 Norm: </a:t>
            </a:r>
            <a:r>
              <a:rPr lang="en-US" sz="1600" dirty="0" err="1"/>
              <a:t>Pokhrel</a:t>
            </a:r>
            <a:r>
              <a:rPr lang="en-US" sz="1600" dirty="0"/>
              <a:t>, Sabina. 4 Popular Model Compression Techniques Explained. </a:t>
            </a:r>
            <a:r>
              <a:rPr lang="en-US" sz="1600" dirty="0" err="1"/>
              <a:t>xailient.com</a:t>
            </a:r>
            <a:r>
              <a:rPr lang="en-US" sz="1600" dirty="0"/>
              <a:t>/blog/4-popular-model-compression-techniques-explained. Accessed 26 Oct. 2022.</a:t>
            </a:r>
          </a:p>
        </p:txBody>
      </p:sp>
    </p:spTree>
    <p:extLst>
      <p:ext uri="{BB962C8B-B14F-4D97-AF65-F5344CB8AC3E}">
        <p14:creationId xmlns:p14="http://schemas.microsoft.com/office/powerpoint/2010/main" val="3346250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E31678-A5A8-470A-05BA-F3239991A7B9}"/>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Title 1">
            <a:extLst>
              <a:ext uri="{FF2B5EF4-FFF2-40B4-BE49-F238E27FC236}">
                <a16:creationId xmlns:a16="http://schemas.microsoft.com/office/drawing/2014/main" id="{062DBE78-F854-B4A5-67D4-42920BD4DFA2}"/>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Pruning Technique</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
        <p:nvSpPr>
          <p:cNvPr id="11" name="TextBox 10">
            <a:extLst>
              <a:ext uri="{FF2B5EF4-FFF2-40B4-BE49-F238E27FC236}">
                <a16:creationId xmlns:a16="http://schemas.microsoft.com/office/drawing/2014/main" id="{00D1E3F2-96D6-9F5B-8AE5-41390F143D69}"/>
              </a:ext>
            </a:extLst>
          </p:cNvPr>
          <p:cNvSpPr txBox="1"/>
          <p:nvPr/>
        </p:nvSpPr>
        <p:spPr>
          <a:xfrm>
            <a:off x="270866" y="978431"/>
            <a:ext cx="11648001" cy="6051666"/>
          </a:xfrm>
          <a:prstGeom prst="rect">
            <a:avLst/>
          </a:prstGeom>
        </p:spPr>
        <p:txBody>
          <a:bodyPr vert="horz" lIns="91440" tIns="45720" rIns="91440" bIns="45720" rtlCol="0" anchor="ctr">
            <a:noAutofit/>
          </a:bodyPr>
          <a:lstStyle/>
          <a:p>
            <a:pPr marL="457200" indent="-457200">
              <a:lnSpc>
                <a:spcPct val="90000"/>
              </a:lnSpc>
              <a:spcAft>
                <a:spcPts val="600"/>
              </a:spcAft>
              <a:buFont typeface="Arial" panose="020B0604020202020204" pitchFamily="34" charset="0"/>
              <a:buChar char="•"/>
            </a:pPr>
            <a:r>
              <a:rPr lang="en-US" sz="2800" b="1" dirty="0">
                <a:solidFill>
                  <a:schemeClr val="accent5"/>
                </a:solidFill>
              </a:rPr>
              <a:t>Weight Pruning</a:t>
            </a:r>
          </a:p>
          <a:p>
            <a:pPr>
              <a:lnSpc>
                <a:spcPct val="90000"/>
              </a:lnSpc>
              <a:spcAft>
                <a:spcPts val="600"/>
              </a:spcAft>
            </a:pPr>
            <a:r>
              <a:rPr lang="en-US" sz="2800" dirty="0"/>
              <a:t>Weight connections that are below a certain, pre-defined threshold is zeroed out</a:t>
            </a:r>
          </a:p>
          <a:p>
            <a:pPr marL="457200" indent="-457200">
              <a:lnSpc>
                <a:spcPct val="90000"/>
              </a:lnSpc>
              <a:spcAft>
                <a:spcPts val="600"/>
              </a:spcAft>
              <a:buFont typeface="Arial" panose="020B0604020202020204" pitchFamily="34" charset="0"/>
              <a:buChar char="•"/>
            </a:pPr>
            <a:r>
              <a:rPr lang="en-US" sz="2800" b="1" dirty="0">
                <a:solidFill>
                  <a:schemeClr val="accent5"/>
                </a:solidFill>
              </a:rPr>
              <a:t>Neuron Pruning</a:t>
            </a:r>
          </a:p>
          <a:p>
            <a:pPr>
              <a:lnSpc>
                <a:spcPct val="90000"/>
              </a:lnSpc>
              <a:spcAft>
                <a:spcPts val="600"/>
              </a:spcAft>
            </a:pPr>
            <a:r>
              <a:rPr lang="en-US" sz="2800" dirty="0"/>
              <a:t>Instead of the weights, the neurons are pruned</a:t>
            </a:r>
          </a:p>
          <a:p>
            <a:pPr marL="457200" indent="-457200">
              <a:lnSpc>
                <a:spcPct val="90000"/>
              </a:lnSpc>
              <a:spcAft>
                <a:spcPts val="600"/>
              </a:spcAft>
              <a:buFont typeface="Arial" panose="020B0604020202020204" pitchFamily="34" charset="0"/>
              <a:buChar char="•"/>
            </a:pPr>
            <a:r>
              <a:rPr lang="en-US" sz="2800" b="1" dirty="0">
                <a:solidFill>
                  <a:schemeClr val="accent5"/>
                </a:solidFill>
              </a:rPr>
              <a:t>Filter Pruning</a:t>
            </a:r>
          </a:p>
          <a:p>
            <a:pPr>
              <a:lnSpc>
                <a:spcPct val="90000"/>
              </a:lnSpc>
              <a:spcAft>
                <a:spcPts val="600"/>
              </a:spcAft>
            </a:pPr>
            <a:r>
              <a:rPr lang="en-US" sz="2800" dirty="0"/>
              <a:t>First, the importance of the filters are calculated by the L1, L2 norm and these filters are ranked according to this value. With filter pruning, we prune out filters that have lower ranking values. </a:t>
            </a:r>
          </a:p>
          <a:p>
            <a:pPr marL="457200" indent="-457200">
              <a:lnSpc>
                <a:spcPct val="90000"/>
              </a:lnSpc>
              <a:spcAft>
                <a:spcPts val="600"/>
              </a:spcAft>
              <a:buFont typeface="Arial" panose="020B0604020202020204" pitchFamily="34" charset="0"/>
              <a:buChar char="•"/>
            </a:pPr>
            <a:r>
              <a:rPr lang="en-US" sz="2800" b="1" dirty="0">
                <a:solidFill>
                  <a:schemeClr val="accent5"/>
                </a:solidFill>
              </a:rPr>
              <a:t>Layer Pruning</a:t>
            </a:r>
          </a:p>
          <a:p>
            <a:pPr>
              <a:lnSpc>
                <a:spcPct val="90000"/>
              </a:lnSpc>
              <a:spcAft>
                <a:spcPts val="600"/>
              </a:spcAft>
            </a:pPr>
            <a:r>
              <a:rPr lang="en-US" sz="2800" dirty="0"/>
              <a:t>The layers are pruned.</a:t>
            </a:r>
          </a:p>
          <a:p>
            <a:pPr marL="457200" indent="-457200">
              <a:lnSpc>
                <a:spcPct val="90000"/>
              </a:lnSpc>
              <a:spcAft>
                <a:spcPts val="600"/>
              </a:spcAft>
              <a:buFont typeface="Arial" panose="020B0604020202020204" pitchFamily="34" charset="0"/>
              <a:buChar char="•"/>
            </a:pPr>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3C877F2-4ABF-C640-7128-2C6988CCE4C8}"/>
                  </a:ext>
                </a:extLst>
              </p:cNvPr>
              <p:cNvSpPr txBox="1"/>
              <p:nvPr/>
            </p:nvSpPr>
            <p:spPr>
              <a:xfrm>
                <a:off x="9147282" y="3007630"/>
                <a:ext cx="2594759" cy="5105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JP"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r>
                        <a:rPr lang="en-JP"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m:rPr>
                              <m:brk m:alnAt="9"/>
                            </m:rPr>
                            <a:rPr lang="en-US" b="0" i="1" smtClean="0">
                              <a:latin typeface="Cambria Math" panose="02040503050406030204" pitchFamily="18" charset="0"/>
                              <a:ea typeface="Cambria Math" panose="02040503050406030204" pitchFamily="18" charset="0"/>
                            </a:rPr>
                            <m:t>𝑖</m:t>
                          </m:r>
                        </m:sub>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𝑒𝑖</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1</m:t>
                              </m:r>
                            </m:sup>
                          </m:sSup>
                        </m:e>
                      </m:nary>
                      <m:r>
                        <a:rPr lang="en-US" b="0" i="1" smtClean="0">
                          <a:latin typeface="Cambria Math" panose="02040503050406030204" pitchFamily="18" charset="0"/>
                          <a:ea typeface="Cambria Math" panose="02040503050406030204" pitchFamily="18" charset="0"/>
                        </a:rPr>
                        <m:t>|</m:t>
                      </m:r>
                    </m:oMath>
                  </m:oMathPara>
                </a14:m>
                <a:endParaRPr lang="en-JP" dirty="0"/>
              </a:p>
            </p:txBody>
          </p:sp>
        </mc:Choice>
        <mc:Fallback xmlns="">
          <p:sp>
            <p:nvSpPr>
              <p:cNvPr id="2" name="TextBox 1">
                <a:extLst>
                  <a:ext uri="{FF2B5EF4-FFF2-40B4-BE49-F238E27FC236}">
                    <a16:creationId xmlns:a16="http://schemas.microsoft.com/office/drawing/2014/main" id="{03C877F2-4ABF-C640-7128-2C6988CCE4C8}"/>
                  </a:ext>
                </a:extLst>
              </p:cNvPr>
              <p:cNvSpPr txBox="1">
                <a:spLocks noRot="1" noChangeAspect="1" noMove="1" noResize="1" noEditPoints="1" noAdjustHandles="1" noChangeArrowheads="1" noChangeShapeType="1" noTextEdit="1"/>
              </p:cNvSpPr>
              <p:nvPr/>
            </p:nvSpPr>
            <p:spPr>
              <a:xfrm>
                <a:off x="9147282" y="3007630"/>
                <a:ext cx="2594759" cy="510589"/>
              </a:xfrm>
              <a:prstGeom prst="rect">
                <a:avLst/>
              </a:prstGeom>
              <a:blipFill>
                <a:blip r:embed="rId3"/>
                <a:stretch>
                  <a:fillRect t="-200000" b="-285366"/>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F5F479-9223-3367-C382-1FB70E6687DB}"/>
                  </a:ext>
                </a:extLst>
              </p:cNvPr>
              <p:cNvSpPr txBox="1"/>
              <p:nvPr/>
            </p:nvSpPr>
            <p:spPr>
              <a:xfrm>
                <a:off x="9169730" y="3462513"/>
                <a:ext cx="2594759" cy="541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JP"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r>
                        <a:rPr lang="en-JP"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m:rPr>
                              <m:brk m:alnAt="9"/>
                            </m:rPr>
                            <a:rPr lang="en-US" b="0" i="1" smtClean="0">
                              <a:latin typeface="Cambria Math" panose="02040503050406030204" pitchFamily="18" charset="0"/>
                              <a:ea typeface="Cambria Math" panose="02040503050406030204" pitchFamily="18" charset="0"/>
                            </a:rPr>
                            <m:t>𝑖</m:t>
                          </m:r>
                        </m:sub>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𝑒𝑖</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up>
                          </m:sSup>
                        </m:e>
                      </m:nary>
                    </m:oMath>
                  </m:oMathPara>
                </a14:m>
                <a:endParaRPr lang="en-JP" dirty="0"/>
              </a:p>
            </p:txBody>
          </p:sp>
        </mc:Choice>
        <mc:Fallback xmlns="">
          <p:sp>
            <p:nvSpPr>
              <p:cNvPr id="3" name="TextBox 2">
                <a:extLst>
                  <a:ext uri="{FF2B5EF4-FFF2-40B4-BE49-F238E27FC236}">
                    <a16:creationId xmlns:a16="http://schemas.microsoft.com/office/drawing/2014/main" id="{97F5F479-9223-3367-C382-1FB70E6687DB}"/>
                  </a:ext>
                </a:extLst>
              </p:cNvPr>
              <p:cNvSpPr txBox="1">
                <a:spLocks noRot="1" noChangeAspect="1" noMove="1" noResize="1" noEditPoints="1" noAdjustHandles="1" noChangeArrowheads="1" noChangeShapeType="1" noTextEdit="1"/>
              </p:cNvSpPr>
              <p:nvPr/>
            </p:nvSpPr>
            <p:spPr>
              <a:xfrm>
                <a:off x="9169730" y="3462513"/>
                <a:ext cx="2594759" cy="541751"/>
              </a:xfrm>
              <a:prstGeom prst="rect">
                <a:avLst/>
              </a:prstGeom>
              <a:blipFill>
                <a:blip r:embed="rId4"/>
                <a:stretch>
                  <a:fillRect t="-181818" b="-263636"/>
                </a:stretch>
              </a:blipFill>
            </p:spPr>
            <p:txBody>
              <a:bodyPr/>
              <a:lstStyle/>
              <a:p>
                <a:r>
                  <a:rPr lang="en-JP">
                    <a:noFill/>
                  </a:rPr>
                  <a:t> </a:t>
                </a:r>
              </a:p>
            </p:txBody>
          </p:sp>
        </mc:Fallback>
      </mc:AlternateContent>
      <p:sp>
        <p:nvSpPr>
          <p:cNvPr id="4" name="TextBox 3">
            <a:extLst>
              <a:ext uri="{FF2B5EF4-FFF2-40B4-BE49-F238E27FC236}">
                <a16:creationId xmlns:a16="http://schemas.microsoft.com/office/drawing/2014/main" id="{FB72D93F-F4BF-A3B8-1EA9-E4B525922A77}"/>
              </a:ext>
            </a:extLst>
          </p:cNvPr>
          <p:cNvSpPr txBox="1"/>
          <p:nvPr/>
        </p:nvSpPr>
        <p:spPr>
          <a:xfrm>
            <a:off x="8013974" y="2925758"/>
            <a:ext cx="1644207" cy="680410"/>
          </a:xfrm>
          <a:prstGeom prst="rect">
            <a:avLst/>
          </a:prstGeom>
        </p:spPr>
        <p:txBody>
          <a:bodyPr vert="horz" lIns="91440" tIns="45720" rIns="91440" bIns="45720" rtlCol="0" anchor="ctr">
            <a:normAutofit/>
          </a:bodyPr>
          <a:lstStyle/>
          <a:p>
            <a:pPr algn="ctr">
              <a:lnSpc>
                <a:spcPct val="90000"/>
              </a:lnSpc>
              <a:spcAft>
                <a:spcPts val="600"/>
              </a:spcAft>
            </a:pPr>
            <a:r>
              <a:rPr lang="en-US" sz="2000" dirty="0"/>
              <a:t>L1 Norm: </a:t>
            </a:r>
          </a:p>
        </p:txBody>
      </p:sp>
      <p:sp>
        <p:nvSpPr>
          <p:cNvPr id="5" name="TextBox 4">
            <a:extLst>
              <a:ext uri="{FF2B5EF4-FFF2-40B4-BE49-F238E27FC236}">
                <a16:creationId xmlns:a16="http://schemas.microsoft.com/office/drawing/2014/main" id="{8A0001BE-0724-B24A-47E9-CF9168144698}"/>
              </a:ext>
            </a:extLst>
          </p:cNvPr>
          <p:cNvSpPr txBox="1"/>
          <p:nvPr/>
        </p:nvSpPr>
        <p:spPr>
          <a:xfrm>
            <a:off x="8040674" y="3393184"/>
            <a:ext cx="1644207" cy="680410"/>
          </a:xfrm>
          <a:prstGeom prst="rect">
            <a:avLst/>
          </a:prstGeom>
        </p:spPr>
        <p:txBody>
          <a:bodyPr vert="horz" lIns="91440" tIns="45720" rIns="91440" bIns="45720" rtlCol="0" anchor="ctr">
            <a:normAutofit/>
          </a:bodyPr>
          <a:lstStyle/>
          <a:p>
            <a:pPr algn="ctr">
              <a:lnSpc>
                <a:spcPct val="90000"/>
              </a:lnSpc>
              <a:spcAft>
                <a:spcPts val="600"/>
              </a:spcAft>
            </a:pPr>
            <a:r>
              <a:rPr lang="en-US" sz="2000" dirty="0"/>
              <a:t>L2 Norm: </a:t>
            </a:r>
          </a:p>
        </p:txBody>
      </p:sp>
      <p:sp>
        <p:nvSpPr>
          <p:cNvPr id="13" name="TextBox 12">
            <a:extLst>
              <a:ext uri="{FF2B5EF4-FFF2-40B4-BE49-F238E27FC236}">
                <a16:creationId xmlns:a16="http://schemas.microsoft.com/office/drawing/2014/main" id="{99DEF103-BFCF-FEBA-32F8-4E2EA6B2D588}"/>
              </a:ext>
            </a:extLst>
          </p:cNvPr>
          <p:cNvSpPr txBox="1"/>
          <p:nvPr/>
        </p:nvSpPr>
        <p:spPr>
          <a:xfrm>
            <a:off x="270866" y="6177590"/>
            <a:ext cx="12192000" cy="680410"/>
          </a:xfrm>
          <a:prstGeom prst="rect">
            <a:avLst/>
          </a:prstGeom>
        </p:spPr>
        <p:txBody>
          <a:bodyPr vert="horz" lIns="91440" tIns="45720" rIns="91440" bIns="45720" rtlCol="0" anchor="ctr">
            <a:normAutofit/>
          </a:bodyPr>
          <a:lstStyle/>
          <a:p>
            <a:pPr>
              <a:lnSpc>
                <a:spcPct val="90000"/>
              </a:lnSpc>
              <a:spcAft>
                <a:spcPts val="600"/>
              </a:spcAft>
            </a:pPr>
            <a:r>
              <a:rPr lang="en-US" sz="1600" dirty="0"/>
              <a:t>L2 Norm: </a:t>
            </a:r>
            <a:r>
              <a:rPr lang="en-US" sz="1600" dirty="0" err="1"/>
              <a:t>Pokhrel</a:t>
            </a:r>
            <a:r>
              <a:rPr lang="en-US" sz="1600" dirty="0"/>
              <a:t>, Sabina. 4 Popular Model Compression Techniques Explained. </a:t>
            </a:r>
            <a:r>
              <a:rPr lang="en-US" sz="1600" dirty="0" err="1"/>
              <a:t>xailient.com</a:t>
            </a:r>
            <a:r>
              <a:rPr lang="en-US" sz="1600" dirty="0"/>
              <a:t>/blog/4-popular-model-compression-techniques-explained. Accessed 26 Oct. 2022.</a:t>
            </a:r>
          </a:p>
        </p:txBody>
      </p:sp>
    </p:spTree>
    <p:extLst>
      <p:ext uri="{BB962C8B-B14F-4D97-AF65-F5344CB8AC3E}">
        <p14:creationId xmlns:p14="http://schemas.microsoft.com/office/powerpoint/2010/main" val="665350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AF180A-351E-07D8-E4AB-E75CE51F0AB3}"/>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TextBox 6">
            <a:extLst>
              <a:ext uri="{FF2B5EF4-FFF2-40B4-BE49-F238E27FC236}">
                <a16:creationId xmlns:a16="http://schemas.microsoft.com/office/drawing/2014/main" id="{339ADA56-25AC-238A-56F4-7BA811BC7A8A}"/>
              </a:ext>
            </a:extLst>
          </p:cNvPr>
          <p:cNvSpPr txBox="1"/>
          <p:nvPr/>
        </p:nvSpPr>
        <p:spPr>
          <a:xfrm>
            <a:off x="272450" y="1379886"/>
            <a:ext cx="11785231" cy="6001643"/>
          </a:xfrm>
          <a:prstGeom prst="rect">
            <a:avLst/>
          </a:prstGeom>
          <a:noFill/>
        </p:spPr>
        <p:txBody>
          <a:bodyPr wrap="square" rtlCol="0">
            <a:spAutoFit/>
          </a:bodyPr>
          <a:lstStyle/>
          <a:p>
            <a:pPr marL="457200" indent="-457200">
              <a:buFont typeface="Arial" panose="020B0604020202020204" pitchFamily="34" charset="0"/>
              <a:buChar char="•"/>
            </a:pPr>
            <a:r>
              <a:rPr lang="en-US" sz="2400" b="1" dirty="0"/>
              <a:t>9/6 </a:t>
            </a:r>
            <a:r>
              <a:rPr lang="en-US" sz="2400" dirty="0"/>
              <a:t>Computer Networks Introduction</a:t>
            </a:r>
          </a:p>
          <a:p>
            <a:r>
              <a:rPr lang="en-US" sz="2400" dirty="0">
                <a:hlinkClick r:id="rId3"/>
              </a:rPr>
              <a:t>https://www.youtube.com/watch?v=4XIbmOqx9ak&amp;list=PLQqkkIwS_4kXzAb8yohjHlMVrIx8GNazO&amp;index=2</a:t>
            </a:r>
            <a:endParaRPr lang="en-US" sz="2400" dirty="0"/>
          </a:p>
          <a:p>
            <a:pPr marL="457200" indent="-457200">
              <a:buFont typeface="Arial" panose="020B0604020202020204" pitchFamily="34" charset="0"/>
              <a:buChar char="•"/>
            </a:pPr>
            <a:r>
              <a:rPr lang="en-US" sz="2400" b="1" dirty="0"/>
              <a:t>9/15 </a:t>
            </a:r>
            <a:r>
              <a:rPr lang="en-US" sz="2400" dirty="0"/>
              <a:t>Data Preprocessing</a:t>
            </a:r>
          </a:p>
          <a:p>
            <a:r>
              <a:rPr lang="en-US" sz="2400" dirty="0">
                <a:hlinkClick r:id="rId4"/>
              </a:rPr>
              <a:t>https://www.youtube.com/watch?v=CdLQEeLyWzI&amp;list=PLQqkkIwS_4kXzAb8yohjHlMVrIx8GNazO&amp;index=1</a:t>
            </a:r>
            <a:endParaRPr lang="en-US" sz="2400" dirty="0"/>
          </a:p>
          <a:p>
            <a:pPr marL="457200" indent="-457200">
              <a:buFont typeface="Arial" panose="020B0604020202020204" pitchFamily="34" charset="0"/>
              <a:buChar char="•"/>
            </a:pPr>
            <a:r>
              <a:rPr lang="en-US" sz="2400" b="1" dirty="0"/>
              <a:t>9/29 </a:t>
            </a:r>
            <a:r>
              <a:rPr lang="en-US" sz="2400" dirty="0"/>
              <a:t>Model Building and Training</a:t>
            </a:r>
          </a:p>
          <a:p>
            <a:r>
              <a:rPr lang="en-US" sz="2400" dirty="0">
                <a:hlinkClick r:id="rId5"/>
              </a:rPr>
              <a:t>https://www.youtube.com/watch?v=7uAp7kGquA&amp;list=PLQqkkIwS_4kXzAb8yohjHlMVrIx8GNazO&amp;index=1</a:t>
            </a:r>
            <a:endParaRPr lang="en-US" sz="2400" dirty="0"/>
          </a:p>
          <a:p>
            <a:endParaRPr lang="en-US" sz="2400" dirty="0"/>
          </a:p>
          <a:p>
            <a:r>
              <a:rPr lang="en-US" sz="2400" b="1" dirty="0"/>
              <a:t>This week’s mentoring session recording will be released on the neural network and on </a:t>
            </a:r>
            <a:r>
              <a:rPr lang="en-US" sz="2400" b="1" dirty="0" err="1"/>
              <a:t>youtube</a:t>
            </a:r>
            <a:r>
              <a:rPr lang="en-US" sz="2400" b="1" dirty="0"/>
              <a:t> soon.</a:t>
            </a:r>
          </a:p>
          <a:p>
            <a:r>
              <a:rPr lang="en-US" sz="2400" b="1" dirty="0"/>
              <a:t>You can find all resources from the previous mentoring sessions here: </a:t>
            </a:r>
            <a:r>
              <a:rPr lang="en-US" sz="2400" b="1" dirty="0">
                <a:hlinkClick r:id="rId6"/>
              </a:rPr>
              <a:t>https://github.com/ITU-AI-ML-in-5G-Challenge/MentoringSessions2022</a:t>
            </a:r>
            <a:endParaRPr lang="en-US" sz="2400" b="1" dirty="0"/>
          </a:p>
          <a:p>
            <a:endParaRPr lang="en-US" sz="2400" b="1" dirty="0"/>
          </a:p>
          <a:p>
            <a:endParaRPr lang="en-US" sz="2400" b="1" dirty="0"/>
          </a:p>
        </p:txBody>
      </p:sp>
      <p:sp>
        <p:nvSpPr>
          <p:cNvPr id="5" name="Title 1">
            <a:extLst>
              <a:ext uri="{FF2B5EF4-FFF2-40B4-BE49-F238E27FC236}">
                <a16:creationId xmlns:a16="http://schemas.microsoft.com/office/drawing/2014/main" id="{E80C331F-438D-E66E-3061-2DBDB1C495F9}"/>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Previous Mentoring Sessions</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3673211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19E3F8-B967-A4A2-B5AA-45A604882394}"/>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EA3091FB-C991-99D0-4CE5-FEF1F6C522B0}"/>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Quantization</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
        <p:nvSpPr>
          <p:cNvPr id="2" name="TextBox 1">
            <a:extLst>
              <a:ext uri="{FF2B5EF4-FFF2-40B4-BE49-F238E27FC236}">
                <a16:creationId xmlns:a16="http://schemas.microsoft.com/office/drawing/2014/main" id="{80BEAC2D-0B31-5CDE-909B-D880547EF13D}"/>
              </a:ext>
            </a:extLst>
          </p:cNvPr>
          <p:cNvSpPr txBox="1"/>
          <p:nvPr/>
        </p:nvSpPr>
        <p:spPr>
          <a:xfrm>
            <a:off x="272450" y="439273"/>
            <a:ext cx="11664177" cy="3064650"/>
          </a:xfrm>
          <a:prstGeom prst="rect">
            <a:avLst/>
          </a:prstGeom>
        </p:spPr>
        <p:txBody>
          <a:bodyPr vert="horz" lIns="91440" tIns="45720" rIns="91440" bIns="45720" rtlCol="0" anchor="ctr">
            <a:normAutofit/>
          </a:bodyPr>
          <a:lstStyle/>
          <a:p>
            <a:pPr>
              <a:lnSpc>
                <a:spcPct val="90000"/>
              </a:lnSpc>
              <a:spcAft>
                <a:spcPts val="600"/>
              </a:spcAft>
            </a:pPr>
            <a:r>
              <a:rPr lang="en-US" sz="2700" dirty="0"/>
              <a:t>Quantization is the process of converting data in </a:t>
            </a:r>
            <a:r>
              <a:rPr lang="en-US" sz="2700" b="1" dirty="0">
                <a:solidFill>
                  <a:schemeClr val="accent5"/>
                </a:solidFill>
              </a:rPr>
              <a:t>floating point 32 bits </a:t>
            </a:r>
            <a:r>
              <a:rPr lang="en-US" sz="2700" dirty="0"/>
              <a:t>to a smaller precision such as </a:t>
            </a:r>
            <a:r>
              <a:rPr lang="en-US" sz="2700" b="1" dirty="0">
                <a:solidFill>
                  <a:schemeClr val="accent5"/>
                </a:solidFill>
              </a:rPr>
              <a:t>integer 8 bit</a:t>
            </a:r>
            <a:r>
              <a:rPr lang="en-US" sz="2700" dirty="0"/>
              <a:t>, whilst still maintaining the original accuracy of the model. </a:t>
            </a:r>
          </a:p>
        </p:txBody>
      </p:sp>
      <p:pic>
        <p:nvPicPr>
          <p:cNvPr id="7" name="Picture 6" descr="Graphical user interface, Teams&#10;&#10;Description automatically generated">
            <a:extLst>
              <a:ext uri="{FF2B5EF4-FFF2-40B4-BE49-F238E27FC236}">
                <a16:creationId xmlns:a16="http://schemas.microsoft.com/office/drawing/2014/main" id="{EB697C71-84F4-142E-C3F8-D05F6A31E55E}"/>
              </a:ext>
            </a:extLst>
          </p:cNvPr>
          <p:cNvPicPr>
            <a:picLocks noChangeAspect="1"/>
          </p:cNvPicPr>
          <p:nvPr/>
        </p:nvPicPr>
        <p:blipFill rotWithShape="1">
          <a:blip r:embed="rId3">
            <a:extLst>
              <a:ext uri="{28A0092B-C50C-407E-A947-70E740481C1C}">
                <a14:useLocalDpi xmlns:a14="http://schemas.microsoft.com/office/drawing/2010/main" val="0"/>
              </a:ext>
            </a:extLst>
          </a:blip>
          <a:srcRect r="1648" b="1801"/>
          <a:stretch/>
        </p:blipFill>
        <p:spPr>
          <a:xfrm>
            <a:off x="272450" y="2536102"/>
            <a:ext cx="3850147" cy="3524746"/>
          </a:xfrm>
          <a:prstGeom prst="rect">
            <a:avLst/>
          </a:prstGeom>
        </p:spPr>
      </p:pic>
      <p:pic>
        <p:nvPicPr>
          <p:cNvPr id="11" name="Picture 10" descr="Diagram&#10;&#10;Description automatically generated">
            <a:extLst>
              <a:ext uri="{FF2B5EF4-FFF2-40B4-BE49-F238E27FC236}">
                <a16:creationId xmlns:a16="http://schemas.microsoft.com/office/drawing/2014/main" id="{1B871AD6-7277-629D-8F0B-C2438F573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9135" y="2322016"/>
            <a:ext cx="7410415" cy="3952917"/>
          </a:xfrm>
          <a:prstGeom prst="rect">
            <a:avLst/>
          </a:prstGeom>
        </p:spPr>
      </p:pic>
      <p:sp>
        <p:nvSpPr>
          <p:cNvPr id="6" name="TextBox 5">
            <a:extLst>
              <a:ext uri="{FF2B5EF4-FFF2-40B4-BE49-F238E27FC236}">
                <a16:creationId xmlns:a16="http://schemas.microsoft.com/office/drawing/2014/main" id="{6891C75A-C828-A351-4CE6-F3C35E1163E9}"/>
              </a:ext>
            </a:extLst>
          </p:cNvPr>
          <p:cNvSpPr txBox="1"/>
          <p:nvPr/>
        </p:nvSpPr>
        <p:spPr>
          <a:xfrm>
            <a:off x="272450" y="6098583"/>
            <a:ext cx="12192000" cy="680410"/>
          </a:xfrm>
          <a:prstGeom prst="rect">
            <a:avLst/>
          </a:prstGeom>
        </p:spPr>
        <p:txBody>
          <a:bodyPr vert="horz" lIns="91440" tIns="45720" rIns="91440" bIns="45720" rtlCol="0" anchor="ctr">
            <a:noAutofit/>
          </a:bodyPr>
          <a:lstStyle/>
          <a:p>
            <a:pPr>
              <a:lnSpc>
                <a:spcPct val="90000"/>
              </a:lnSpc>
              <a:spcAft>
                <a:spcPts val="600"/>
              </a:spcAft>
            </a:pPr>
            <a:r>
              <a:rPr lang="en-US" sz="1100" dirty="0"/>
              <a:t>Image from:</a:t>
            </a:r>
          </a:p>
          <a:p>
            <a:pPr>
              <a:lnSpc>
                <a:spcPct val="90000"/>
              </a:lnSpc>
              <a:spcAft>
                <a:spcPts val="600"/>
              </a:spcAft>
            </a:pPr>
            <a:r>
              <a:rPr lang="en-US" sz="1100" dirty="0"/>
              <a:t>Left – Here’s Why Quantization Matters for AI. </a:t>
            </a:r>
            <a:r>
              <a:rPr lang="en-US" sz="1100" dirty="0" err="1"/>
              <a:t>www.qualcomm.com</a:t>
            </a:r>
            <a:r>
              <a:rPr lang="en-US" sz="1100" dirty="0"/>
              <a:t>/news/</a:t>
            </a:r>
            <a:r>
              <a:rPr lang="en-US" sz="1100" dirty="0" err="1"/>
              <a:t>onq</a:t>
            </a:r>
            <a:r>
              <a:rPr lang="en-US" sz="1100" dirty="0"/>
              <a:t>/2019/03/</a:t>
            </a:r>
            <a:r>
              <a:rPr lang="en-US" sz="1100" dirty="0" err="1"/>
              <a:t>heres</a:t>
            </a:r>
            <a:r>
              <a:rPr lang="en-US" sz="1100" dirty="0"/>
              <a:t>-why-quantization-matters-ai. Accessed 26 Oct. 2022.</a:t>
            </a:r>
          </a:p>
          <a:p>
            <a:pPr>
              <a:lnSpc>
                <a:spcPct val="90000"/>
              </a:lnSpc>
              <a:spcAft>
                <a:spcPts val="600"/>
              </a:spcAft>
            </a:pPr>
            <a:r>
              <a:rPr lang="en-US" sz="1100" dirty="0"/>
              <a:t>Right – </a:t>
            </a:r>
            <a:r>
              <a:rPr lang="en-US" sz="1100" dirty="0" err="1"/>
              <a:t>codebasics</a:t>
            </a:r>
            <a:r>
              <a:rPr lang="en-US" sz="1100" dirty="0"/>
              <a:t>. “Quantization in Deep Learning | Deep Learning Tutorial 49 (</a:t>
            </a:r>
            <a:r>
              <a:rPr lang="en-US" sz="1100" dirty="0" err="1"/>
              <a:t>Tensorflow</a:t>
            </a:r>
            <a:r>
              <a:rPr lang="en-US" sz="1100" dirty="0"/>
              <a:t>, </a:t>
            </a:r>
            <a:r>
              <a:rPr lang="en-US" sz="1100" dirty="0" err="1"/>
              <a:t>Keras</a:t>
            </a:r>
            <a:r>
              <a:rPr lang="en-US" sz="1100" dirty="0"/>
              <a:t> and Python).” YouTube, 14 Aug. 2021, </a:t>
            </a:r>
            <a:r>
              <a:rPr lang="en-US" sz="1100" dirty="0" err="1"/>
              <a:t>www.youtube.com</a:t>
            </a:r>
            <a:r>
              <a:rPr lang="en-US" sz="1100" dirty="0"/>
              <a:t>/</a:t>
            </a:r>
            <a:r>
              <a:rPr lang="en-US" sz="1100" dirty="0" err="1"/>
              <a:t>watch?v</a:t>
            </a:r>
            <a:r>
              <a:rPr lang="en-US" sz="1100" dirty="0"/>
              <a:t>=v1oHf1KV6kM.</a:t>
            </a:r>
          </a:p>
        </p:txBody>
      </p:sp>
    </p:spTree>
    <p:extLst>
      <p:ext uri="{BB962C8B-B14F-4D97-AF65-F5344CB8AC3E}">
        <p14:creationId xmlns:p14="http://schemas.microsoft.com/office/powerpoint/2010/main" val="2704715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5B9DD2-75CD-37CF-0C95-1E3C4AA51ADE}"/>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Title 1">
            <a:extLst>
              <a:ext uri="{FF2B5EF4-FFF2-40B4-BE49-F238E27FC236}">
                <a16:creationId xmlns:a16="http://schemas.microsoft.com/office/drawing/2014/main" id="{1900F78F-3139-7E40-DBA1-4EE39B61D7B0}"/>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Previous Problem Statements</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
        <p:nvSpPr>
          <p:cNvPr id="4" name="TextBox 3">
            <a:extLst>
              <a:ext uri="{FF2B5EF4-FFF2-40B4-BE49-F238E27FC236}">
                <a16:creationId xmlns:a16="http://schemas.microsoft.com/office/drawing/2014/main" id="{F03B568D-17D4-AAF2-86B2-8C646A2A11DD}"/>
              </a:ext>
            </a:extLst>
          </p:cNvPr>
          <p:cNvSpPr txBox="1"/>
          <p:nvPr/>
        </p:nvSpPr>
        <p:spPr>
          <a:xfrm>
            <a:off x="272450" y="1488374"/>
            <a:ext cx="11689549" cy="5961857"/>
          </a:xfrm>
          <a:prstGeom prst="rect">
            <a:avLst/>
          </a:prstGeom>
        </p:spPr>
        <p:txBody>
          <a:bodyPr vert="horz" lIns="91440" tIns="45720" rIns="91440" bIns="45720" rtlCol="0" anchor="ctr">
            <a:normAutofit/>
          </a:bodyPr>
          <a:lstStyle/>
          <a:p>
            <a:pPr>
              <a:lnSpc>
                <a:spcPct val="90000"/>
              </a:lnSpc>
              <a:spcAft>
                <a:spcPts val="600"/>
              </a:spcAft>
            </a:pPr>
            <a:r>
              <a:rPr lang="en-US" sz="2400" b="1" dirty="0">
                <a:solidFill>
                  <a:schemeClr val="accent5"/>
                </a:solidFill>
              </a:rPr>
              <a:t>ITU-ML5G-PS-007: </a:t>
            </a:r>
            <a:r>
              <a:rPr lang="en-US" sz="2400" i="1" dirty="0"/>
              <a:t>Lightning-Fast Modulation Classification with Hardware-Efficient Neural Networks </a:t>
            </a:r>
          </a:p>
          <a:p>
            <a:pPr>
              <a:lnSpc>
                <a:spcPct val="90000"/>
              </a:lnSpc>
              <a:spcAft>
                <a:spcPts val="600"/>
              </a:spcAft>
            </a:pPr>
            <a:endParaRPr lang="en-US" sz="2400" i="1" dirty="0"/>
          </a:p>
          <a:p>
            <a:pPr>
              <a:lnSpc>
                <a:spcPct val="90000"/>
              </a:lnSpc>
              <a:spcAft>
                <a:spcPts val="600"/>
              </a:spcAft>
            </a:pPr>
            <a:r>
              <a:rPr lang="en-US" sz="2400" dirty="0"/>
              <a:t>“In this challenge, the participants will design neural networks with an awareness of both inference computation cost and accuracy to explore the landscape of compact models for RF modulation classification on the </a:t>
            </a:r>
            <a:r>
              <a:rPr lang="en-US" sz="2400" dirty="0" err="1"/>
              <a:t>DeepSig</a:t>
            </a:r>
            <a:r>
              <a:rPr lang="en-US" sz="2400" dirty="0"/>
              <a:t> </a:t>
            </a:r>
            <a:r>
              <a:rPr lang="en-US" sz="2400" dirty="0" err="1"/>
              <a:t>RadioML</a:t>
            </a:r>
            <a:r>
              <a:rPr lang="en-US" sz="2400" dirty="0"/>
              <a:t> 2018 dataset.”</a:t>
            </a:r>
          </a:p>
          <a:p>
            <a:pPr>
              <a:lnSpc>
                <a:spcPct val="90000"/>
              </a:lnSpc>
              <a:spcAft>
                <a:spcPts val="600"/>
              </a:spcAft>
            </a:pPr>
            <a:r>
              <a:rPr lang="en-US" sz="2400" dirty="0"/>
              <a:t>“The goal is to use quantization, sparsity, custom topology design and other training techniques to design a neural network that achieves a certain minimum accuracy.”</a:t>
            </a:r>
          </a:p>
          <a:p>
            <a:pPr>
              <a:lnSpc>
                <a:spcPct val="90000"/>
              </a:lnSpc>
              <a:spcAft>
                <a:spcPts val="600"/>
              </a:spcAft>
            </a:pPr>
            <a:r>
              <a:rPr lang="en-US" sz="2400" dirty="0"/>
              <a:t>From: ITU AI Challenge. </a:t>
            </a:r>
            <a:r>
              <a:rPr lang="en-US" sz="2400" dirty="0" err="1"/>
              <a:t>challenge.aiforgood.itu.int</a:t>
            </a:r>
            <a:r>
              <a:rPr lang="en-US" sz="2400" dirty="0"/>
              <a:t>/match/</a:t>
            </a:r>
            <a:r>
              <a:rPr lang="en-US" sz="2400" dirty="0" err="1"/>
              <a:t>matchitem</a:t>
            </a:r>
            <a:r>
              <a:rPr lang="en-US" sz="2400" dirty="0"/>
              <a:t>/34. Accessed 26 Oct. 2022.</a:t>
            </a:r>
          </a:p>
          <a:p>
            <a:pPr>
              <a:lnSpc>
                <a:spcPct val="90000"/>
              </a:lnSpc>
              <a:spcAft>
                <a:spcPts val="600"/>
              </a:spcAft>
            </a:pPr>
            <a:endParaRPr lang="en-US" sz="2400" dirty="0"/>
          </a:p>
          <a:p>
            <a:pPr>
              <a:lnSpc>
                <a:spcPct val="90000"/>
              </a:lnSpc>
              <a:spcAft>
                <a:spcPts val="600"/>
              </a:spcAft>
            </a:pPr>
            <a:r>
              <a:rPr lang="en-US" sz="2400" dirty="0"/>
              <a:t>Other problem statements:</a:t>
            </a:r>
          </a:p>
          <a:p>
            <a:pPr marL="457200" indent="-457200">
              <a:lnSpc>
                <a:spcPct val="90000"/>
              </a:lnSpc>
              <a:spcAft>
                <a:spcPts val="600"/>
              </a:spcAft>
              <a:buFont typeface="Arial" panose="020B0604020202020204" pitchFamily="34" charset="0"/>
              <a:buChar char="•"/>
            </a:pPr>
            <a:r>
              <a:rPr lang="en-US" sz="2400" dirty="0"/>
              <a:t>DNN Inference Optimization</a:t>
            </a:r>
          </a:p>
          <a:p>
            <a:pPr marL="457200" indent="-457200">
              <a:lnSpc>
                <a:spcPct val="90000"/>
              </a:lnSpc>
              <a:spcAft>
                <a:spcPts val="600"/>
              </a:spcAft>
              <a:buFont typeface="Arial" panose="020B0604020202020204" pitchFamily="34" charset="0"/>
              <a:buChar char="•"/>
            </a:pPr>
            <a:r>
              <a:rPr lang="en-US" sz="2400" dirty="0"/>
              <a:t>Multi-Context based Knowledge Distillation</a:t>
            </a:r>
          </a:p>
          <a:p>
            <a:pPr>
              <a:lnSpc>
                <a:spcPct val="90000"/>
              </a:lnSpc>
              <a:spcAft>
                <a:spcPts val="600"/>
              </a:spcAft>
            </a:pPr>
            <a:endParaRPr lang="en-US" sz="2400" dirty="0"/>
          </a:p>
          <a:p>
            <a:pPr>
              <a:lnSpc>
                <a:spcPct val="90000"/>
              </a:lnSpc>
              <a:spcAft>
                <a:spcPts val="600"/>
              </a:spcAft>
            </a:pPr>
            <a:endParaRPr lang="en-US" sz="2400" dirty="0"/>
          </a:p>
        </p:txBody>
      </p:sp>
    </p:spTree>
    <p:extLst>
      <p:ext uri="{BB962C8B-B14F-4D97-AF65-F5344CB8AC3E}">
        <p14:creationId xmlns:p14="http://schemas.microsoft.com/office/powerpoint/2010/main" val="3056073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4635D4-7371-24B4-37A7-A176DB38727C}"/>
              </a:ext>
            </a:extLst>
          </p:cNvPr>
          <p:cNvSpPr txBox="1"/>
          <p:nvPr/>
        </p:nvSpPr>
        <p:spPr>
          <a:xfrm>
            <a:off x="272450" y="1383032"/>
            <a:ext cx="11723238" cy="7540526"/>
          </a:xfrm>
          <a:prstGeom prst="rect">
            <a:avLst/>
          </a:prstGeom>
          <a:noFill/>
        </p:spPr>
        <p:txBody>
          <a:bodyPr wrap="square" rtlCol="0">
            <a:spAutoFit/>
          </a:bodyPr>
          <a:lstStyle/>
          <a:p>
            <a:pPr marL="457200" indent="-457200">
              <a:buFont typeface="Arial" panose="020B0604020202020204" pitchFamily="34" charset="0"/>
              <a:buChar char="•"/>
            </a:pPr>
            <a:r>
              <a:rPr lang="en-GB" sz="2200" dirty="0"/>
              <a:t>Previous mentoring sessions: </a:t>
            </a:r>
          </a:p>
          <a:p>
            <a:r>
              <a:rPr lang="en-GB" sz="2200" dirty="0"/>
              <a:t>9/6 Computer Networks Introduction</a:t>
            </a:r>
          </a:p>
          <a:p>
            <a:r>
              <a:rPr lang="en-GB" sz="2200" dirty="0"/>
              <a:t>https://</a:t>
            </a:r>
            <a:r>
              <a:rPr lang="en-GB" sz="2200" dirty="0" err="1"/>
              <a:t>www.youtube.com</a:t>
            </a:r>
            <a:r>
              <a:rPr lang="en-GB" sz="2200" dirty="0"/>
              <a:t>/</a:t>
            </a:r>
            <a:r>
              <a:rPr lang="en-GB" sz="2200" dirty="0" err="1"/>
              <a:t>watch?v</a:t>
            </a:r>
            <a:r>
              <a:rPr lang="en-GB" sz="2200" dirty="0"/>
              <a:t>=4XIbmOqx9ak</a:t>
            </a:r>
          </a:p>
          <a:p>
            <a:r>
              <a:rPr lang="en-GB" sz="2200" dirty="0"/>
              <a:t>9/15 Data </a:t>
            </a:r>
            <a:r>
              <a:rPr lang="en-GB" sz="2200" dirty="0" err="1"/>
              <a:t>Preprocessing</a:t>
            </a:r>
            <a:endParaRPr lang="en-GB" sz="2200" dirty="0"/>
          </a:p>
          <a:p>
            <a:r>
              <a:rPr lang="en-GB" sz="2200" dirty="0"/>
              <a:t>https://</a:t>
            </a:r>
            <a:r>
              <a:rPr lang="en-GB" sz="2200" dirty="0" err="1"/>
              <a:t>www.youtube.com</a:t>
            </a:r>
            <a:r>
              <a:rPr lang="en-GB" sz="2200" dirty="0"/>
              <a:t>/</a:t>
            </a:r>
            <a:r>
              <a:rPr lang="en-GB" sz="2200" dirty="0" err="1"/>
              <a:t>watch?v</a:t>
            </a:r>
            <a:r>
              <a:rPr lang="en-GB" sz="2200" dirty="0"/>
              <a:t>=</a:t>
            </a:r>
            <a:r>
              <a:rPr lang="en-GB" sz="2200" dirty="0" err="1"/>
              <a:t>CdLQEeLyWzI&amp;list</a:t>
            </a:r>
            <a:r>
              <a:rPr lang="en-GB" sz="2200" dirty="0"/>
              <a:t>=PLQqkkIwS_4kXzAb8yohjHlMVrIx8GNazO&amp;index=2</a:t>
            </a:r>
          </a:p>
          <a:p>
            <a:r>
              <a:rPr lang="en-GB" sz="2200" dirty="0"/>
              <a:t>9/29 Model Building and Training</a:t>
            </a:r>
          </a:p>
          <a:p>
            <a:r>
              <a:rPr lang="en-GB" sz="2200" dirty="0"/>
              <a:t>https://</a:t>
            </a:r>
            <a:r>
              <a:rPr lang="en-GB" sz="2200" dirty="0" err="1"/>
              <a:t>www.youtube.com</a:t>
            </a:r>
            <a:r>
              <a:rPr lang="en-GB" sz="2200" dirty="0"/>
              <a:t>/</a:t>
            </a:r>
            <a:r>
              <a:rPr lang="en-GB" sz="2200" dirty="0" err="1"/>
              <a:t>watch?v</a:t>
            </a:r>
            <a:r>
              <a:rPr lang="en-GB" sz="2200" dirty="0"/>
              <a:t>=7uAp7kGquA&amp;list=PLQqkkIwS_4kXzAb8yohjHlMVrIx8GNazO&amp;index=1</a:t>
            </a:r>
          </a:p>
          <a:p>
            <a:r>
              <a:rPr lang="en-GB" sz="2200" dirty="0"/>
              <a:t>All resources: https://github.com/ITU-AI-ML-in-5G-Challenge/MentoringSessions2022</a:t>
            </a:r>
          </a:p>
          <a:p>
            <a:endParaRPr lang="en-GB" sz="2200" dirty="0"/>
          </a:p>
          <a:p>
            <a:pPr marL="457200" indent="-457200">
              <a:buFont typeface="Arial" panose="020B0604020202020204" pitchFamily="34" charset="0"/>
              <a:buChar char="•"/>
            </a:pPr>
            <a:r>
              <a:rPr lang="en-GB" sz="2200" dirty="0"/>
              <a:t>Recommendation ITU-T Y.3172</a:t>
            </a:r>
          </a:p>
          <a:p>
            <a:pPr marL="457200" indent="-457200">
              <a:buFont typeface="Arial" panose="020B0604020202020204" pitchFamily="34" charset="0"/>
              <a:buChar char="•"/>
            </a:pPr>
            <a:r>
              <a:rPr lang="en-GB" sz="2200" dirty="0"/>
              <a:t>Another tutorial you may want to take a look at: “Quantization in Deep Learning | Deep Learning Tutorial 49 (</a:t>
            </a:r>
            <a:r>
              <a:rPr lang="en-GB" sz="2200" dirty="0" err="1"/>
              <a:t>Tensorflow</a:t>
            </a:r>
            <a:r>
              <a:rPr lang="en-GB" sz="2200" dirty="0"/>
              <a:t>, </a:t>
            </a:r>
            <a:r>
              <a:rPr lang="en-GB" sz="2200" dirty="0" err="1"/>
              <a:t>Keras</a:t>
            </a:r>
            <a:r>
              <a:rPr lang="en-GB" sz="2200" dirty="0"/>
              <a:t> and Python).” YouTube, 14 Aug. 2021, </a:t>
            </a:r>
            <a:r>
              <a:rPr lang="en-GB" sz="2200" dirty="0" err="1"/>
              <a:t>www.youtube.com</a:t>
            </a:r>
            <a:r>
              <a:rPr lang="en-GB" sz="2200" dirty="0"/>
              <a:t>/</a:t>
            </a:r>
            <a:r>
              <a:rPr lang="en-GB" sz="2200" dirty="0" err="1"/>
              <a:t>watch?v</a:t>
            </a:r>
            <a:r>
              <a:rPr lang="en-GB" sz="2200" dirty="0"/>
              <a:t>=v1oHf1KV6kM.</a:t>
            </a:r>
          </a:p>
          <a:p>
            <a:endParaRPr lang="en-GB" sz="2200" dirty="0"/>
          </a:p>
          <a:p>
            <a:endParaRPr lang="en-GB" sz="2200" dirty="0"/>
          </a:p>
          <a:p>
            <a:endParaRPr lang="en-GB" sz="2200" dirty="0"/>
          </a:p>
          <a:p>
            <a:br>
              <a:rPr lang="en-GB" sz="2200" dirty="0"/>
            </a:br>
            <a:endParaRPr lang="en-GB" sz="2200" dirty="0"/>
          </a:p>
          <a:p>
            <a:pPr marL="457200" indent="-457200">
              <a:buFont typeface="Arial" panose="020B0604020202020204" pitchFamily="34" charset="0"/>
              <a:buChar char="•"/>
            </a:pPr>
            <a:endParaRPr lang="en-GB" sz="2200" dirty="0"/>
          </a:p>
          <a:p>
            <a:pPr marL="457200" indent="-457200">
              <a:buFont typeface="Arial" panose="020B0604020202020204" pitchFamily="34" charset="0"/>
              <a:buChar char="•"/>
            </a:pPr>
            <a:endParaRPr lang="en-US" sz="2200" dirty="0"/>
          </a:p>
        </p:txBody>
      </p:sp>
      <p:sp>
        <p:nvSpPr>
          <p:cNvPr id="5" name="Rectangle 4">
            <a:extLst>
              <a:ext uri="{FF2B5EF4-FFF2-40B4-BE49-F238E27FC236}">
                <a16:creationId xmlns:a16="http://schemas.microsoft.com/office/drawing/2014/main" id="{5D30C2E8-EBAA-3456-C46D-95108407A267}"/>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Title 1">
            <a:extLst>
              <a:ext uri="{FF2B5EF4-FFF2-40B4-BE49-F238E27FC236}">
                <a16:creationId xmlns:a16="http://schemas.microsoft.com/office/drawing/2014/main" id="{B551A77E-04B4-9B11-2DD7-26807D2B4433}"/>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References</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1320345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78E837-EE31-2800-F515-CCBF7912374B}"/>
              </a:ext>
            </a:extLst>
          </p:cNvPr>
          <p:cNvPicPr>
            <a:picLocks noChangeAspect="1"/>
          </p:cNvPicPr>
          <p:nvPr/>
        </p:nvPicPr>
        <p:blipFill>
          <a:blip r:embed="rId2">
            <a:grayscl/>
            <a:alphaModFix amt="35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5B2F26F-F72B-93BC-7ECF-03058E677531}"/>
              </a:ext>
            </a:extLst>
          </p:cNvPr>
          <p:cNvSpPr txBox="1"/>
          <p:nvPr/>
        </p:nvSpPr>
        <p:spPr>
          <a:xfrm>
            <a:off x="2471740" y="2274838"/>
            <a:ext cx="7248524" cy="2308324"/>
          </a:xfrm>
          <a:prstGeom prst="rect">
            <a:avLst/>
          </a:prstGeom>
          <a:noFill/>
        </p:spPr>
        <p:txBody>
          <a:bodyPr wrap="none" rtlCol="0">
            <a:spAutoFit/>
          </a:bodyPr>
          <a:lstStyle/>
          <a:p>
            <a:pPr algn="ctr"/>
            <a:r>
              <a:rPr lang="en-JP" sz="7200" b="1" dirty="0">
                <a:solidFill>
                  <a:schemeClr val="bg1"/>
                </a:solidFill>
              </a:rPr>
              <a:t>Jupyter Notebook </a:t>
            </a:r>
          </a:p>
          <a:p>
            <a:pPr algn="ctr"/>
            <a:r>
              <a:rPr lang="en-JP" sz="7200" b="1" dirty="0">
                <a:solidFill>
                  <a:schemeClr val="bg1"/>
                </a:solidFill>
              </a:rPr>
              <a:t>Practice</a:t>
            </a:r>
          </a:p>
        </p:txBody>
      </p:sp>
    </p:spTree>
    <p:extLst>
      <p:ext uri="{BB962C8B-B14F-4D97-AF65-F5344CB8AC3E}">
        <p14:creationId xmlns:p14="http://schemas.microsoft.com/office/powerpoint/2010/main" val="2936920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78E837-EE31-2800-F515-CCBF7912374B}"/>
              </a:ext>
            </a:extLst>
          </p:cNvPr>
          <p:cNvPicPr>
            <a:picLocks noChangeAspect="1"/>
          </p:cNvPicPr>
          <p:nvPr/>
        </p:nvPicPr>
        <p:blipFill>
          <a:blip r:embed="rId2">
            <a:grayscl/>
            <a:alphaModFix amt="35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5B2F26F-F72B-93BC-7ECF-03058E677531}"/>
              </a:ext>
            </a:extLst>
          </p:cNvPr>
          <p:cNvSpPr txBox="1"/>
          <p:nvPr/>
        </p:nvSpPr>
        <p:spPr>
          <a:xfrm>
            <a:off x="4873553" y="2274838"/>
            <a:ext cx="2444901" cy="1200329"/>
          </a:xfrm>
          <a:prstGeom prst="rect">
            <a:avLst/>
          </a:prstGeom>
          <a:noFill/>
        </p:spPr>
        <p:txBody>
          <a:bodyPr wrap="none" rtlCol="0">
            <a:spAutoFit/>
          </a:bodyPr>
          <a:lstStyle/>
          <a:p>
            <a:pPr algn="ctr"/>
            <a:r>
              <a:rPr lang="en-JP" sz="7200" b="1" dirty="0">
                <a:solidFill>
                  <a:schemeClr val="bg1"/>
                </a:solidFill>
              </a:rPr>
              <a:t>Q &amp; A</a:t>
            </a:r>
          </a:p>
        </p:txBody>
      </p:sp>
    </p:spTree>
    <p:extLst>
      <p:ext uri="{BB962C8B-B14F-4D97-AF65-F5344CB8AC3E}">
        <p14:creationId xmlns:p14="http://schemas.microsoft.com/office/powerpoint/2010/main" val="1971875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CC99A1-565A-613C-8D74-CECF8AF32646}"/>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935A4749-2766-666C-587B-E3C8CF8C04D9}"/>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Table of Contents</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graphicFrame>
        <p:nvGraphicFramePr>
          <p:cNvPr id="7" name="Diagram 6">
            <a:extLst>
              <a:ext uri="{FF2B5EF4-FFF2-40B4-BE49-F238E27FC236}">
                <a16:creationId xmlns:a16="http://schemas.microsoft.com/office/drawing/2014/main" id="{45867327-F3C5-98AC-5733-0FCFAB00952F}"/>
              </a:ext>
            </a:extLst>
          </p:cNvPr>
          <p:cNvGraphicFramePr/>
          <p:nvPr>
            <p:extLst>
              <p:ext uri="{D42A27DB-BD31-4B8C-83A1-F6EECF244321}">
                <p14:modId xmlns:p14="http://schemas.microsoft.com/office/powerpoint/2010/main" val="616503621"/>
              </p:ext>
            </p:extLst>
          </p:nvPr>
        </p:nvGraphicFramePr>
        <p:xfrm>
          <a:off x="0" y="839821"/>
          <a:ext cx="12192000" cy="5864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859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CC99A1-565A-613C-8D74-CECF8AF32646}"/>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935A4749-2766-666C-587B-E3C8CF8C04D9}"/>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Machine Learning Steps</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
        <p:nvSpPr>
          <p:cNvPr id="2" name="Right Arrow 1">
            <a:extLst>
              <a:ext uri="{FF2B5EF4-FFF2-40B4-BE49-F238E27FC236}">
                <a16:creationId xmlns:a16="http://schemas.microsoft.com/office/drawing/2014/main" id="{E795A237-8777-AAB5-AE35-57113385D19D}"/>
              </a:ext>
            </a:extLst>
          </p:cNvPr>
          <p:cNvSpPr/>
          <p:nvPr/>
        </p:nvSpPr>
        <p:spPr>
          <a:xfrm>
            <a:off x="2000822" y="2094780"/>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pic>
        <p:nvPicPr>
          <p:cNvPr id="3" name="Graphic 2" descr="Statistics with solid fill">
            <a:extLst>
              <a:ext uri="{FF2B5EF4-FFF2-40B4-BE49-F238E27FC236}">
                <a16:creationId xmlns:a16="http://schemas.microsoft.com/office/drawing/2014/main" id="{C559C2B8-65B9-CA90-9504-66D12CA02B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608" y="1898620"/>
            <a:ext cx="940961" cy="940961"/>
          </a:xfrm>
          <a:prstGeom prst="rect">
            <a:avLst/>
          </a:prstGeom>
        </p:spPr>
      </p:pic>
      <p:pic>
        <p:nvPicPr>
          <p:cNvPr id="6" name="Graphic 5" descr="Remote learning math with solid fill">
            <a:extLst>
              <a:ext uri="{FF2B5EF4-FFF2-40B4-BE49-F238E27FC236}">
                <a16:creationId xmlns:a16="http://schemas.microsoft.com/office/drawing/2014/main" id="{DD5DD338-7CE9-AB37-1AB7-BBF7C05983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2465" y="1595181"/>
            <a:ext cx="1200329" cy="1200329"/>
          </a:xfrm>
          <a:prstGeom prst="rect">
            <a:avLst/>
          </a:prstGeom>
        </p:spPr>
      </p:pic>
      <p:pic>
        <p:nvPicPr>
          <p:cNvPr id="8" name="Graphic 7" descr="Web design with solid fill">
            <a:extLst>
              <a:ext uri="{FF2B5EF4-FFF2-40B4-BE49-F238E27FC236}">
                <a16:creationId xmlns:a16="http://schemas.microsoft.com/office/drawing/2014/main" id="{3F411D3F-785F-9627-BEED-D7BBEDBF22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8523" y="1898620"/>
            <a:ext cx="940961" cy="940961"/>
          </a:xfrm>
          <a:prstGeom prst="rect">
            <a:avLst/>
          </a:prstGeom>
        </p:spPr>
      </p:pic>
      <p:pic>
        <p:nvPicPr>
          <p:cNvPr id="9" name="Graphic 8" descr="Magnifying glass with solid fill">
            <a:extLst>
              <a:ext uri="{FF2B5EF4-FFF2-40B4-BE49-F238E27FC236}">
                <a16:creationId xmlns:a16="http://schemas.microsoft.com/office/drawing/2014/main" id="{3DB2D0BB-3163-95F7-DF23-93CEFE893A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07721" y="1913152"/>
            <a:ext cx="911896" cy="911896"/>
          </a:xfrm>
          <a:prstGeom prst="rect">
            <a:avLst/>
          </a:prstGeom>
        </p:spPr>
      </p:pic>
      <p:pic>
        <p:nvPicPr>
          <p:cNvPr id="10" name="Graphic 9" descr="World with solid fill">
            <a:extLst>
              <a:ext uri="{FF2B5EF4-FFF2-40B4-BE49-F238E27FC236}">
                <a16:creationId xmlns:a16="http://schemas.microsoft.com/office/drawing/2014/main" id="{E963DEC1-185D-B47F-E318-33ABAFE7A3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38574" y="1913152"/>
            <a:ext cx="911896" cy="911896"/>
          </a:xfrm>
          <a:prstGeom prst="rect">
            <a:avLst/>
          </a:prstGeom>
        </p:spPr>
      </p:pic>
      <p:sp>
        <p:nvSpPr>
          <p:cNvPr id="12" name="Right Arrow 11">
            <a:extLst>
              <a:ext uri="{FF2B5EF4-FFF2-40B4-BE49-F238E27FC236}">
                <a16:creationId xmlns:a16="http://schemas.microsoft.com/office/drawing/2014/main" id="{DEA07CDC-3B9A-B612-27B2-2C1FB83F0113}"/>
              </a:ext>
            </a:extLst>
          </p:cNvPr>
          <p:cNvSpPr/>
          <p:nvPr/>
        </p:nvSpPr>
        <p:spPr>
          <a:xfrm>
            <a:off x="4260737" y="2094780"/>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Right Arrow 12">
            <a:extLst>
              <a:ext uri="{FF2B5EF4-FFF2-40B4-BE49-F238E27FC236}">
                <a16:creationId xmlns:a16="http://schemas.microsoft.com/office/drawing/2014/main" id="{121779ED-23BB-999C-3973-7C966C7D871A}"/>
              </a:ext>
            </a:extLst>
          </p:cNvPr>
          <p:cNvSpPr/>
          <p:nvPr/>
        </p:nvSpPr>
        <p:spPr>
          <a:xfrm>
            <a:off x="6780020" y="2094780"/>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 name="Right Arrow 13">
            <a:extLst>
              <a:ext uri="{FF2B5EF4-FFF2-40B4-BE49-F238E27FC236}">
                <a16:creationId xmlns:a16="http://schemas.microsoft.com/office/drawing/2014/main" id="{9863E66D-7F47-DBF0-AAD5-A4E91B25DAE8}"/>
              </a:ext>
            </a:extLst>
          </p:cNvPr>
          <p:cNvSpPr/>
          <p:nvPr/>
        </p:nvSpPr>
        <p:spPr>
          <a:xfrm>
            <a:off x="9010870" y="2094780"/>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TextBox 14">
            <a:extLst>
              <a:ext uri="{FF2B5EF4-FFF2-40B4-BE49-F238E27FC236}">
                <a16:creationId xmlns:a16="http://schemas.microsoft.com/office/drawing/2014/main" id="{B8F37441-ED64-0A32-FEAE-5A4AC85C6956}"/>
              </a:ext>
            </a:extLst>
          </p:cNvPr>
          <p:cNvSpPr txBox="1"/>
          <p:nvPr/>
        </p:nvSpPr>
        <p:spPr>
          <a:xfrm>
            <a:off x="164526" y="2849751"/>
            <a:ext cx="1905009" cy="1077218"/>
          </a:xfrm>
          <a:prstGeom prst="rect">
            <a:avLst/>
          </a:prstGeom>
          <a:noFill/>
        </p:spPr>
        <p:txBody>
          <a:bodyPr wrap="none" rtlCol="0">
            <a:spAutoFit/>
          </a:bodyPr>
          <a:lstStyle/>
          <a:p>
            <a:r>
              <a:rPr lang="en-US" sz="2800" dirty="0">
                <a:solidFill>
                  <a:schemeClr val="bg2">
                    <a:lumMod val="75000"/>
                  </a:schemeClr>
                </a:solidFill>
              </a:rPr>
              <a:t>Collect data</a:t>
            </a:r>
          </a:p>
          <a:p>
            <a:endParaRPr lang="en-US" sz="3600" b="1" dirty="0"/>
          </a:p>
        </p:txBody>
      </p:sp>
      <p:sp>
        <p:nvSpPr>
          <p:cNvPr id="16" name="TextBox 15">
            <a:extLst>
              <a:ext uri="{FF2B5EF4-FFF2-40B4-BE49-F238E27FC236}">
                <a16:creationId xmlns:a16="http://schemas.microsoft.com/office/drawing/2014/main" id="{13E39496-CA3D-5113-1074-2491B09F9E9A}"/>
              </a:ext>
            </a:extLst>
          </p:cNvPr>
          <p:cNvSpPr txBox="1"/>
          <p:nvPr/>
        </p:nvSpPr>
        <p:spPr>
          <a:xfrm>
            <a:off x="2323613" y="2729860"/>
            <a:ext cx="2217978" cy="1508105"/>
          </a:xfrm>
          <a:prstGeom prst="rect">
            <a:avLst/>
          </a:prstGeom>
          <a:noFill/>
        </p:spPr>
        <p:txBody>
          <a:bodyPr wrap="none" rtlCol="0">
            <a:spAutoFit/>
          </a:bodyPr>
          <a:lstStyle/>
          <a:p>
            <a:pPr algn="ctr"/>
            <a:r>
              <a:rPr lang="en-US" sz="2800" dirty="0">
                <a:solidFill>
                  <a:schemeClr val="bg2">
                    <a:lumMod val="75000"/>
                  </a:schemeClr>
                </a:solidFill>
              </a:rPr>
              <a:t>Data </a:t>
            </a:r>
          </a:p>
          <a:p>
            <a:pPr algn="ctr"/>
            <a:r>
              <a:rPr lang="en-US" sz="2800" dirty="0">
                <a:solidFill>
                  <a:schemeClr val="bg2">
                    <a:lumMod val="75000"/>
                  </a:schemeClr>
                </a:solidFill>
              </a:rPr>
              <a:t>Preprocessing</a:t>
            </a:r>
          </a:p>
          <a:p>
            <a:pPr algn="ctr"/>
            <a:endParaRPr lang="en-US" sz="3600" dirty="0"/>
          </a:p>
        </p:txBody>
      </p:sp>
      <p:sp>
        <p:nvSpPr>
          <p:cNvPr id="17" name="TextBox 16">
            <a:extLst>
              <a:ext uri="{FF2B5EF4-FFF2-40B4-BE49-F238E27FC236}">
                <a16:creationId xmlns:a16="http://schemas.microsoft.com/office/drawing/2014/main" id="{6D51BEFB-E172-B7B0-FED9-FD9227010C82}"/>
              </a:ext>
            </a:extLst>
          </p:cNvPr>
          <p:cNvSpPr txBox="1"/>
          <p:nvPr/>
        </p:nvSpPr>
        <p:spPr>
          <a:xfrm>
            <a:off x="5050858" y="2737551"/>
            <a:ext cx="1336455" cy="954107"/>
          </a:xfrm>
          <a:prstGeom prst="rect">
            <a:avLst/>
          </a:prstGeom>
          <a:noFill/>
        </p:spPr>
        <p:txBody>
          <a:bodyPr wrap="none" rtlCol="0">
            <a:spAutoFit/>
          </a:bodyPr>
          <a:lstStyle/>
          <a:p>
            <a:pPr algn="ctr"/>
            <a:r>
              <a:rPr lang="en-US" sz="2800" dirty="0">
                <a:solidFill>
                  <a:schemeClr val="bg2">
                    <a:lumMod val="75000"/>
                  </a:schemeClr>
                </a:solidFill>
              </a:rPr>
              <a:t>Model </a:t>
            </a:r>
          </a:p>
          <a:p>
            <a:pPr algn="ctr"/>
            <a:r>
              <a:rPr lang="en-US" sz="2800" dirty="0">
                <a:solidFill>
                  <a:schemeClr val="bg2">
                    <a:lumMod val="75000"/>
                  </a:schemeClr>
                </a:solidFill>
              </a:rPr>
              <a:t>Training</a:t>
            </a:r>
            <a:endParaRPr lang="en-US" sz="3600" dirty="0"/>
          </a:p>
        </p:txBody>
      </p:sp>
      <p:sp>
        <p:nvSpPr>
          <p:cNvPr id="18" name="TextBox 17">
            <a:extLst>
              <a:ext uri="{FF2B5EF4-FFF2-40B4-BE49-F238E27FC236}">
                <a16:creationId xmlns:a16="http://schemas.microsoft.com/office/drawing/2014/main" id="{4A2ACE42-B29C-C96B-D4E3-F7B3AB654B26}"/>
              </a:ext>
            </a:extLst>
          </p:cNvPr>
          <p:cNvSpPr txBox="1"/>
          <p:nvPr/>
        </p:nvSpPr>
        <p:spPr>
          <a:xfrm>
            <a:off x="7399795" y="2980068"/>
            <a:ext cx="1698542" cy="523220"/>
          </a:xfrm>
          <a:prstGeom prst="rect">
            <a:avLst/>
          </a:prstGeom>
          <a:noFill/>
        </p:spPr>
        <p:txBody>
          <a:bodyPr wrap="none" rtlCol="0">
            <a:spAutoFit/>
          </a:bodyPr>
          <a:lstStyle/>
          <a:p>
            <a:pPr algn="ctr"/>
            <a:r>
              <a:rPr lang="en-US" sz="2800" dirty="0">
                <a:solidFill>
                  <a:schemeClr val="bg2">
                    <a:lumMod val="75000"/>
                  </a:schemeClr>
                </a:solidFill>
              </a:rPr>
              <a:t>Evaluation</a:t>
            </a:r>
            <a:endParaRPr lang="en-US" sz="3600" dirty="0"/>
          </a:p>
        </p:txBody>
      </p:sp>
      <p:sp>
        <p:nvSpPr>
          <p:cNvPr id="19" name="TextBox 18">
            <a:extLst>
              <a:ext uri="{FF2B5EF4-FFF2-40B4-BE49-F238E27FC236}">
                <a16:creationId xmlns:a16="http://schemas.microsoft.com/office/drawing/2014/main" id="{074B3C0A-5BBA-73BC-CAA9-DC741D3252CA}"/>
              </a:ext>
            </a:extLst>
          </p:cNvPr>
          <p:cNvSpPr txBox="1"/>
          <p:nvPr/>
        </p:nvSpPr>
        <p:spPr>
          <a:xfrm>
            <a:off x="9407137" y="2905780"/>
            <a:ext cx="1974771" cy="523220"/>
          </a:xfrm>
          <a:prstGeom prst="rect">
            <a:avLst/>
          </a:prstGeom>
          <a:noFill/>
        </p:spPr>
        <p:txBody>
          <a:bodyPr wrap="none" rtlCol="0">
            <a:spAutoFit/>
          </a:bodyPr>
          <a:lstStyle/>
          <a:p>
            <a:pPr algn="ctr"/>
            <a:r>
              <a:rPr lang="en-US" sz="2800" dirty="0">
                <a:solidFill>
                  <a:schemeClr val="bg2">
                    <a:lumMod val="75000"/>
                  </a:schemeClr>
                </a:solidFill>
              </a:rPr>
              <a:t>Deployment</a:t>
            </a:r>
            <a:endParaRPr lang="en-US" sz="3600" dirty="0"/>
          </a:p>
        </p:txBody>
      </p:sp>
      <p:sp>
        <p:nvSpPr>
          <p:cNvPr id="20" name="Rectangle 19">
            <a:extLst>
              <a:ext uri="{FF2B5EF4-FFF2-40B4-BE49-F238E27FC236}">
                <a16:creationId xmlns:a16="http://schemas.microsoft.com/office/drawing/2014/main" id="{F028B1E9-D2EB-E5A8-A49F-1BA45069D646}"/>
              </a:ext>
            </a:extLst>
          </p:cNvPr>
          <p:cNvSpPr/>
          <p:nvPr/>
        </p:nvSpPr>
        <p:spPr>
          <a:xfrm>
            <a:off x="4844643" y="1595181"/>
            <a:ext cx="1755835" cy="2096477"/>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C765733-3D93-F381-41F5-BBABF8345AFA}"/>
              </a:ext>
            </a:extLst>
          </p:cNvPr>
          <p:cNvSpPr txBox="1"/>
          <p:nvPr/>
        </p:nvSpPr>
        <p:spPr>
          <a:xfrm>
            <a:off x="405324" y="1335900"/>
            <a:ext cx="1969578" cy="1077218"/>
          </a:xfrm>
          <a:prstGeom prst="rect">
            <a:avLst/>
          </a:prstGeom>
          <a:noFill/>
        </p:spPr>
        <p:txBody>
          <a:bodyPr wrap="none" rtlCol="0">
            <a:spAutoFit/>
          </a:bodyPr>
          <a:lstStyle/>
          <a:p>
            <a:r>
              <a:rPr lang="en-US" sz="2800" b="1" u="sng" dirty="0">
                <a:solidFill>
                  <a:schemeClr val="bg2">
                    <a:lumMod val="75000"/>
                  </a:schemeClr>
                </a:solidFill>
              </a:rPr>
              <a:t>Last Session</a:t>
            </a:r>
          </a:p>
          <a:p>
            <a:endParaRPr lang="en-US" sz="3600" b="1" dirty="0"/>
          </a:p>
        </p:txBody>
      </p:sp>
      <p:sp>
        <p:nvSpPr>
          <p:cNvPr id="22" name="TextBox 21">
            <a:extLst>
              <a:ext uri="{FF2B5EF4-FFF2-40B4-BE49-F238E27FC236}">
                <a16:creationId xmlns:a16="http://schemas.microsoft.com/office/drawing/2014/main" id="{7EE0E6D9-48FF-DFC1-23A8-637AB590CCFF}"/>
              </a:ext>
            </a:extLst>
          </p:cNvPr>
          <p:cNvSpPr txBox="1"/>
          <p:nvPr/>
        </p:nvSpPr>
        <p:spPr>
          <a:xfrm>
            <a:off x="446839" y="3883562"/>
            <a:ext cx="1976823" cy="1077218"/>
          </a:xfrm>
          <a:prstGeom prst="rect">
            <a:avLst/>
          </a:prstGeom>
          <a:noFill/>
        </p:spPr>
        <p:txBody>
          <a:bodyPr wrap="none" rtlCol="0">
            <a:spAutoFit/>
          </a:bodyPr>
          <a:lstStyle/>
          <a:p>
            <a:r>
              <a:rPr lang="en-US" sz="2800" b="1" u="sng" dirty="0">
                <a:solidFill>
                  <a:schemeClr val="bg2">
                    <a:lumMod val="75000"/>
                  </a:schemeClr>
                </a:solidFill>
              </a:rPr>
              <a:t>This Session</a:t>
            </a:r>
          </a:p>
          <a:p>
            <a:endParaRPr lang="en-US" sz="3600" b="1" dirty="0"/>
          </a:p>
        </p:txBody>
      </p:sp>
      <p:sp>
        <p:nvSpPr>
          <p:cNvPr id="23" name="Right Arrow 1">
            <a:extLst>
              <a:ext uri="{FF2B5EF4-FFF2-40B4-BE49-F238E27FC236}">
                <a16:creationId xmlns:a16="http://schemas.microsoft.com/office/drawing/2014/main" id="{243FDEBB-37B3-5823-94DF-338CBE81489A}"/>
              </a:ext>
            </a:extLst>
          </p:cNvPr>
          <p:cNvSpPr/>
          <p:nvPr/>
        </p:nvSpPr>
        <p:spPr>
          <a:xfrm>
            <a:off x="1490343" y="4845944"/>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pic>
        <p:nvPicPr>
          <p:cNvPr id="24" name="Graphic 23" descr="Statistics with solid fill">
            <a:extLst>
              <a:ext uri="{FF2B5EF4-FFF2-40B4-BE49-F238E27FC236}">
                <a16:creationId xmlns:a16="http://schemas.microsoft.com/office/drawing/2014/main" id="{4CF4CF53-72CE-4A64-A4A4-BEFBB6CF57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3" y="4649784"/>
            <a:ext cx="940961" cy="940961"/>
          </a:xfrm>
          <a:prstGeom prst="rect">
            <a:avLst/>
          </a:prstGeom>
        </p:spPr>
      </p:pic>
      <p:pic>
        <p:nvPicPr>
          <p:cNvPr id="25" name="Graphic 24" descr="Remote learning math with solid fill">
            <a:extLst>
              <a:ext uri="{FF2B5EF4-FFF2-40B4-BE49-F238E27FC236}">
                <a16:creationId xmlns:a16="http://schemas.microsoft.com/office/drawing/2014/main" id="{84BB34D9-4978-6283-0945-5511D0DAF1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4354" y="4564128"/>
            <a:ext cx="972799" cy="972799"/>
          </a:xfrm>
          <a:prstGeom prst="rect">
            <a:avLst/>
          </a:prstGeom>
        </p:spPr>
      </p:pic>
      <p:pic>
        <p:nvPicPr>
          <p:cNvPr id="26" name="Graphic 25" descr="Web design with solid fill">
            <a:extLst>
              <a:ext uri="{FF2B5EF4-FFF2-40B4-BE49-F238E27FC236}">
                <a16:creationId xmlns:a16="http://schemas.microsoft.com/office/drawing/2014/main" id="{E5F87E74-861B-909A-41DC-F646D5E53E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1978" y="4595718"/>
            <a:ext cx="940961" cy="940961"/>
          </a:xfrm>
          <a:prstGeom prst="rect">
            <a:avLst/>
          </a:prstGeom>
        </p:spPr>
      </p:pic>
      <p:pic>
        <p:nvPicPr>
          <p:cNvPr id="27" name="Graphic 26" descr="World with solid fill">
            <a:extLst>
              <a:ext uri="{FF2B5EF4-FFF2-40B4-BE49-F238E27FC236}">
                <a16:creationId xmlns:a16="http://schemas.microsoft.com/office/drawing/2014/main" id="{C536E171-19CD-8169-D9ED-5AA077116D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69896" y="4633039"/>
            <a:ext cx="911896" cy="911896"/>
          </a:xfrm>
          <a:prstGeom prst="rect">
            <a:avLst/>
          </a:prstGeom>
        </p:spPr>
      </p:pic>
      <p:sp>
        <p:nvSpPr>
          <p:cNvPr id="28" name="Right Arrow 15">
            <a:extLst>
              <a:ext uri="{FF2B5EF4-FFF2-40B4-BE49-F238E27FC236}">
                <a16:creationId xmlns:a16="http://schemas.microsoft.com/office/drawing/2014/main" id="{5F603B95-0249-0D41-2FE9-1489A56429E1}"/>
              </a:ext>
            </a:extLst>
          </p:cNvPr>
          <p:cNvSpPr/>
          <p:nvPr/>
        </p:nvSpPr>
        <p:spPr>
          <a:xfrm>
            <a:off x="3438704" y="4803503"/>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Right Arrow 16">
            <a:extLst>
              <a:ext uri="{FF2B5EF4-FFF2-40B4-BE49-F238E27FC236}">
                <a16:creationId xmlns:a16="http://schemas.microsoft.com/office/drawing/2014/main" id="{998BABEC-F86A-10CF-8A93-34C78EBB86A5}"/>
              </a:ext>
            </a:extLst>
          </p:cNvPr>
          <p:cNvSpPr/>
          <p:nvPr/>
        </p:nvSpPr>
        <p:spPr>
          <a:xfrm>
            <a:off x="5404766" y="4824241"/>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 name="Right Arrow 17">
            <a:extLst>
              <a:ext uri="{FF2B5EF4-FFF2-40B4-BE49-F238E27FC236}">
                <a16:creationId xmlns:a16="http://schemas.microsoft.com/office/drawing/2014/main" id="{184D487A-A23A-C3F0-69FA-C2E504C974E1}"/>
              </a:ext>
            </a:extLst>
          </p:cNvPr>
          <p:cNvSpPr/>
          <p:nvPr/>
        </p:nvSpPr>
        <p:spPr>
          <a:xfrm>
            <a:off x="7389418" y="4867271"/>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 name="Rectangle 30">
            <a:extLst>
              <a:ext uri="{FF2B5EF4-FFF2-40B4-BE49-F238E27FC236}">
                <a16:creationId xmlns:a16="http://schemas.microsoft.com/office/drawing/2014/main" id="{260A331F-9909-542A-E248-FF403C17292D}"/>
              </a:ext>
            </a:extLst>
          </p:cNvPr>
          <p:cNvSpPr/>
          <p:nvPr/>
        </p:nvSpPr>
        <p:spPr>
          <a:xfrm>
            <a:off x="5255637" y="3967419"/>
            <a:ext cx="6148618" cy="2383598"/>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91EE9AAC-B8D1-1736-D6A6-FC1E5E60D5CC}"/>
              </a:ext>
            </a:extLst>
          </p:cNvPr>
          <p:cNvSpPr txBox="1"/>
          <p:nvPr/>
        </p:nvSpPr>
        <p:spPr>
          <a:xfrm>
            <a:off x="20464" y="5636670"/>
            <a:ext cx="1905009" cy="1077218"/>
          </a:xfrm>
          <a:prstGeom prst="rect">
            <a:avLst/>
          </a:prstGeom>
          <a:noFill/>
        </p:spPr>
        <p:txBody>
          <a:bodyPr wrap="none" rtlCol="0">
            <a:spAutoFit/>
          </a:bodyPr>
          <a:lstStyle/>
          <a:p>
            <a:r>
              <a:rPr lang="en-US" sz="2800" dirty="0">
                <a:solidFill>
                  <a:schemeClr val="bg2">
                    <a:lumMod val="75000"/>
                  </a:schemeClr>
                </a:solidFill>
              </a:rPr>
              <a:t>Collect data</a:t>
            </a:r>
          </a:p>
          <a:p>
            <a:endParaRPr lang="en-US" sz="3600" b="1" dirty="0"/>
          </a:p>
        </p:txBody>
      </p:sp>
      <p:sp>
        <p:nvSpPr>
          <p:cNvPr id="33" name="TextBox 32">
            <a:extLst>
              <a:ext uri="{FF2B5EF4-FFF2-40B4-BE49-F238E27FC236}">
                <a16:creationId xmlns:a16="http://schemas.microsoft.com/office/drawing/2014/main" id="{1578A645-A65F-C179-5F74-B8D948544FA4}"/>
              </a:ext>
            </a:extLst>
          </p:cNvPr>
          <p:cNvSpPr txBox="1"/>
          <p:nvPr/>
        </p:nvSpPr>
        <p:spPr>
          <a:xfrm>
            <a:off x="1752818" y="5560790"/>
            <a:ext cx="2217978" cy="1508105"/>
          </a:xfrm>
          <a:prstGeom prst="rect">
            <a:avLst/>
          </a:prstGeom>
          <a:noFill/>
        </p:spPr>
        <p:txBody>
          <a:bodyPr wrap="none" rtlCol="0">
            <a:spAutoFit/>
          </a:bodyPr>
          <a:lstStyle/>
          <a:p>
            <a:pPr algn="ctr"/>
            <a:r>
              <a:rPr lang="en-US" sz="2800" dirty="0">
                <a:solidFill>
                  <a:schemeClr val="bg2">
                    <a:lumMod val="75000"/>
                  </a:schemeClr>
                </a:solidFill>
              </a:rPr>
              <a:t>Data </a:t>
            </a:r>
          </a:p>
          <a:p>
            <a:pPr algn="ctr"/>
            <a:r>
              <a:rPr lang="en-US" sz="2800" dirty="0">
                <a:solidFill>
                  <a:schemeClr val="bg2">
                    <a:lumMod val="75000"/>
                  </a:schemeClr>
                </a:solidFill>
              </a:rPr>
              <a:t>Preprocessing</a:t>
            </a:r>
          </a:p>
          <a:p>
            <a:pPr algn="ctr"/>
            <a:endParaRPr lang="en-US" sz="3600" dirty="0"/>
          </a:p>
        </p:txBody>
      </p:sp>
      <p:sp>
        <p:nvSpPr>
          <p:cNvPr id="34" name="TextBox 33">
            <a:extLst>
              <a:ext uri="{FF2B5EF4-FFF2-40B4-BE49-F238E27FC236}">
                <a16:creationId xmlns:a16="http://schemas.microsoft.com/office/drawing/2014/main" id="{FBD81FE9-B579-13BD-C9AE-57C57CFC756B}"/>
              </a:ext>
            </a:extLst>
          </p:cNvPr>
          <p:cNvSpPr txBox="1"/>
          <p:nvPr/>
        </p:nvSpPr>
        <p:spPr>
          <a:xfrm>
            <a:off x="4014290" y="5501891"/>
            <a:ext cx="1535318" cy="954107"/>
          </a:xfrm>
          <a:prstGeom prst="rect">
            <a:avLst/>
          </a:prstGeom>
          <a:noFill/>
        </p:spPr>
        <p:txBody>
          <a:bodyPr wrap="square" rtlCol="0">
            <a:spAutoFit/>
          </a:bodyPr>
          <a:lstStyle/>
          <a:p>
            <a:pPr algn="ctr"/>
            <a:r>
              <a:rPr lang="en-US" sz="2800" dirty="0">
                <a:solidFill>
                  <a:schemeClr val="bg2">
                    <a:lumMod val="75000"/>
                  </a:schemeClr>
                </a:solidFill>
              </a:rPr>
              <a:t>Model </a:t>
            </a:r>
          </a:p>
          <a:p>
            <a:pPr algn="ctr"/>
            <a:r>
              <a:rPr lang="en-US" sz="2800" dirty="0">
                <a:solidFill>
                  <a:schemeClr val="bg2">
                    <a:lumMod val="75000"/>
                  </a:schemeClr>
                </a:solidFill>
              </a:rPr>
              <a:t>Training</a:t>
            </a:r>
            <a:endParaRPr lang="en-US" sz="3600" dirty="0"/>
          </a:p>
        </p:txBody>
      </p:sp>
      <p:sp>
        <p:nvSpPr>
          <p:cNvPr id="35" name="TextBox 34">
            <a:extLst>
              <a:ext uri="{FF2B5EF4-FFF2-40B4-BE49-F238E27FC236}">
                <a16:creationId xmlns:a16="http://schemas.microsoft.com/office/drawing/2014/main" id="{332A1D3D-6B92-2F78-9BB8-70FFEC132D95}"/>
              </a:ext>
            </a:extLst>
          </p:cNvPr>
          <p:cNvSpPr txBox="1"/>
          <p:nvPr/>
        </p:nvSpPr>
        <p:spPr>
          <a:xfrm>
            <a:off x="5816487" y="5690324"/>
            <a:ext cx="2063706" cy="523220"/>
          </a:xfrm>
          <a:prstGeom prst="rect">
            <a:avLst/>
          </a:prstGeom>
          <a:noFill/>
        </p:spPr>
        <p:txBody>
          <a:bodyPr wrap="none" rtlCol="0">
            <a:spAutoFit/>
          </a:bodyPr>
          <a:lstStyle/>
          <a:p>
            <a:pPr algn="ctr"/>
            <a:r>
              <a:rPr lang="en-US" sz="2800" dirty="0">
                <a:solidFill>
                  <a:schemeClr val="bg2">
                    <a:lumMod val="75000"/>
                  </a:schemeClr>
                </a:solidFill>
              </a:rPr>
              <a:t>Optimization</a:t>
            </a:r>
            <a:endParaRPr lang="en-US" sz="3600" dirty="0"/>
          </a:p>
        </p:txBody>
      </p:sp>
      <p:sp>
        <p:nvSpPr>
          <p:cNvPr id="36" name="TextBox 35">
            <a:extLst>
              <a:ext uri="{FF2B5EF4-FFF2-40B4-BE49-F238E27FC236}">
                <a16:creationId xmlns:a16="http://schemas.microsoft.com/office/drawing/2014/main" id="{19CB5861-FAC0-497E-C633-88C70CFF5A97}"/>
              </a:ext>
            </a:extLst>
          </p:cNvPr>
          <p:cNvSpPr txBox="1"/>
          <p:nvPr/>
        </p:nvSpPr>
        <p:spPr>
          <a:xfrm>
            <a:off x="9503570" y="5717335"/>
            <a:ext cx="1974771" cy="523220"/>
          </a:xfrm>
          <a:prstGeom prst="rect">
            <a:avLst/>
          </a:prstGeom>
          <a:noFill/>
        </p:spPr>
        <p:txBody>
          <a:bodyPr wrap="none" rtlCol="0">
            <a:spAutoFit/>
          </a:bodyPr>
          <a:lstStyle/>
          <a:p>
            <a:pPr algn="ctr"/>
            <a:r>
              <a:rPr lang="en-US" sz="2800" dirty="0">
                <a:solidFill>
                  <a:schemeClr val="bg2">
                    <a:lumMod val="75000"/>
                  </a:schemeClr>
                </a:solidFill>
              </a:rPr>
              <a:t>Deployment</a:t>
            </a:r>
            <a:endParaRPr lang="en-US" sz="3600" dirty="0"/>
          </a:p>
        </p:txBody>
      </p:sp>
      <p:pic>
        <p:nvPicPr>
          <p:cNvPr id="37" name="Graphic 36" descr="Calculator with solid fill">
            <a:extLst>
              <a:ext uri="{FF2B5EF4-FFF2-40B4-BE49-F238E27FC236}">
                <a16:creationId xmlns:a16="http://schemas.microsoft.com/office/drawing/2014/main" id="{6C0AA976-459E-338D-015E-114AD565C2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08116" y="4642086"/>
            <a:ext cx="914400" cy="914400"/>
          </a:xfrm>
          <a:prstGeom prst="rect">
            <a:avLst/>
          </a:prstGeom>
        </p:spPr>
      </p:pic>
      <p:pic>
        <p:nvPicPr>
          <p:cNvPr id="38" name="Graphic 37" descr="Suitcase with solid fill">
            <a:extLst>
              <a:ext uri="{FF2B5EF4-FFF2-40B4-BE49-F238E27FC236}">
                <a16:creationId xmlns:a16="http://schemas.microsoft.com/office/drawing/2014/main" id="{BE24D5B9-9C8C-3A5B-E6AD-85D7EFBB156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92768" y="4613952"/>
            <a:ext cx="914400" cy="914400"/>
          </a:xfrm>
          <a:prstGeom prst="rect">
            <a:avLst/>
          </a:prstGeom>
        </p:spPr>
      </p:pic>
      <p:sp>
        <p:nvSpPr>
          <p:cNvPr id="39" name="Right Arrow 17">
            <a:extLst>
              <a:ext uri="{FF2B5EF4-FFF2-40B4-BE49-F238E27FC236}">
                <a16:creationId xmlns:a16="http://schemas.microsoft.com/office/drawing/2014/main" id="{B020ECC7-EB51-B0AF-EAA8-F560311533BF}"/>
              </a:ext>
            </a:extLst>
          </p:cNvPr>
          <p:cNvSpPr/>
          <p:nvPr/>
        </p:nvSpPr>
        <p:spPr>
          <a:xfrm>
            <a:off x="9286429" y="4923428"/>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 name="TextBox 39">
            <a:extLst>
              <a:ext uri="{FF2B5EF4-FFF2-40B4-BE49-F238E27FC236}">
                <a16:creationId xmlns:a16="http://schemas.microsoft.com/office/drawing/2014/main" id="{AB0E6D0C-2305-C679-3774-A1479272E321}"/>
              </a:ext>
            </a:extLst>
          </p:cNvPr>
          <p:cNvSpPr txBox="1"/>
          <p:nvPr/>
        </p:nvSpPr>
        <p:spPr>
          <a:xfrm>
            <a:off x="7647177" y="4017817"/>
            <a:ext cx="2081083" cy="523220"/>
          </a:xfrm>
          <a:prstGeom prst="rect">
            <a:avLst/>
          </a:prstGeom>
          <a:noFill/>
        </p:spPr>
        <p:txBody>
          <a:bodyPr wrap="none" rtlCol="0">
            <a:spAutoFit/>
          </a:bodyPr>
          <a:lstStyle/>
          <a:p>
            <a:pPr algn="ctr"/>
            <a:r>
              <a:rPr lang="en-US" sz="2800" dirty="0">
                <a:solidFill>
                  <a:schemeClr val="bg2">
                    <a:lumMod val="75000"/>
                  </a:schemeClr>
                </a:solidFill>
              </a:rPr>
              <a:t>Compression</a:t>
            </a:r>
            <a:endParaRPr lang="en-US" sz="3600" dirty="0"/>
          </a:p>
        </p:txBody>
      </p:sp>
      <p:pic>
        <p:nvPicPr>
          <p:cNvPr id="41" name="Graphic 40" descr="Magnifying glass with solid fill">
            <a:extLst>
              <a:ext uri="{FF2B5EF4-FFF2-40B4-BE49-F238E27FC236}">
                <a16:creationId xmlns:a16="http://schemas.microsoft.com/office/drawing/2014/main" id="{B6A5F3C8-52E8-67A6-E5D1-7891B8BAA7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35985" y="4414143"/>
            <a:ext cx="409947" cy="409947"/>
          </a:xfrm>
          <a:prstGeom prst="rect">
            <a:avLst/>
          </a:prstGeom>
        </p:spPr>
      </p:pic>
      <p:pic>
        <p:nvPicPr>
          <p:cNvPr id="42" name="Graphic 41" descr="Magnifying glass with solid fill">
            <a:extLst>
              <a:ext uri="{FF2B5EF4-FFF2-40B4-BE49-F238E27FC236}">
                <a16:creationId xmlns:a16="http://schemas.microsoft.com/office/drawing/2014/main" id="{609D04D3-3FD8-74D0-4D4D-CE844FAC75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70494" y="4400023"/>
            <a:ext cx="409947" cy="409947"/>
          </a:xfrm>
          <a:prstGeom prst="rect">
            <a:avLst/>
          </a:prstGeom>
        </p:spPr>
      </p:pic>
    </p:spTree>
    <p:extLst>
      <p:ext uri="{BB962C8B-B14F-4D97-AF65-F5344CB8AC3E}">
        <p14:creationId xmlns:p14="http://schemas.microsoft.com/office/powerpoint/2010/main" val="117725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CC99A1-565A-613C-8D74-CECF8AF32646}"/>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935A4749-2766-666C-587B-E3C8CF8C04D9}"/>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Machine Learning Steps</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pic>
        <p:nvPicPr>
          <p:cNvPr id="7" name="Picture 6">
            <a:extLst>
              <a:ext uri="{FF2B5EF4-FFF2-40B4-BE49-F238E27FC236}">
                <a16:creationId xmlns:a16="http://schemas.microsoft.com/office/drawing/2014/main" id="{3CD5E11C-1C06-526D-0384-12B88D82E62D}"/>
              </a:ext>
            </a:extLst>
          </p:cNvPr>
          <p:cNvPicPr>
            <a:picLocks noChangeAspect="1"/>
          </p:cNvPicPr>
          <p:nvPr/>
        </p:nvPicPr>
        <p:blipFill rotWithShape="1">
          <a:blip r:embed="rId2"/>
          <a:srcRect t="371" b="-563"/>
          <a:stretch/>
        </p:blipFill>
        <p:spPr>
          <a:xfrm>
            <a:off x="272450" y="1346662"/>
            <a:ext cx="9637994" cy="5286894"/>
          </a:xfrm>
          <a:prstGeom prst="rect">
            <a:avLst/>
          </a:prstGeom>
        </p:spPr>
      </p:pic>
      <p:sp>
        <p:nvSpPr>
          <p:cNvPr id="11" name="TextBox 10">
            <a:extLst>
              <a:ext uri="{FF2B5EF4-FFF2-40B4-BE49-F238E27FC236}">
                <a16:creationId xmlns:a16="http://schemas.microsoft.com/office/drawing/2014/main" id="{CB077490-45DD-E7A8-B3CB-45983EA61675}"/>
              </a:ext>
            </a:extLst>
          </p:cNvPr>
          <p:cNvSpPr txBox="1"/>
          <p:nvPr/>
        </p:nvSpPr>
        <p:spPr>
          <a:xfrm>
            <a:off x="9748831" y="1864690"/>
            <a:ext cx="2170719" cy="156431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numCol="1" rtlCol="0" anchor="ctr">
            <a:normAutofit fontScale="92500" lnSpcReduction="20000"/>
          </a:bodyPr>
          <a:lstStyle/>
          <a:p>
            <a:pPr indent="-228600">
              <a:lnSpc>
                <a:spcPct val="90000"/>
              </a:lnSpc>
              <a:spcAft>
                <a:spcPts val="600"/>
              </a:spcAft>
              <a:buFont typeface="Arial" panose="020B0604020202020204" pitchFamily="34" charset="0"/>
              <a:buChar char="•"/>
            </a:pPr>
            <a:r>
              <a:rPr lang="en-US" sz="1400" dirty="0">
                <a:solidFill>
                  <a:schemeClr val="tx1"/>
                </a:solidFill>
              </a:rPr>
              <a:t>C  : Collector</a:t>
            </a:r>
          </a:p>
          <a:p>
            <a:pPr indent="-228600">
              <a:lnSpc>
                <a:spcPct val="90000"/>
              </a:lnSpc>
              <a:spcAft>
                <a:spcPts val="600"/>
              </a:spcAft>
              <a:buFont typeface="Arial" panose="020B0604020202020204" pitchFamily="34" charset="0"/>
              <a:buChar char="•"/>
            </a:pPr>
            <a:r>
              <a:rPr lang="en-US" sz="1400" dirty="0">
                <a:solidFill>
                  <a:schemeClr val="tx1"/>
                </a:solidFill>
              </a:rPr>
              <a:t>PP: Pre-processor</a:t>
            </a:r>
          </a:p>
          <a:p>
            <a:pPr indent="-228600">
              <a:lnSpc>
                <a:spcPct val="90000"/>
              </a:lnSpc>
              <a:spcAft>
                <a:spcPts val="600"/>
              </a:spcAft>
              <a:buFont typeface="Arial" panose="020B0604020202020204" pitchFamily="34" charset="0"/>
              <a:buChar char="•"/>
            </a:pPr>
            <a:r>
              <a:rPr lang="en-US" sz="1400" dirty="0">
                <a:solidFill>
                  <a:schemeClr val="tx1"/>
                </a:solidFill>
              </a:rPr>
              <a:t>M : Model</a:t>
            </a:r>
          </a:p>
          <a:p>
            <a:pPr indent="-228600">
              <a:lnSpc>
                <a:spcPct val="90000"/>
              </a:lnSpc>
              <a:spcAft>
                <a:spcPts val="600"/>
              </a:spcAft>
              <a:buFont typeface="Arial" panose="020B0604020202020204" pitchFamily="34" charset="0"/>
              <a:buChar char="•"/>
            </a:pPr>
            <a:r>
              <a:rPr lang="en-US" sz="1400" dirty="0">
                <a:solidFill>
                  <a:schemeClr val="tx1"/>
                </a:solidFill>
              </a:rPr>
              <a:t>P  : Policy</a:t>
            </a:r>
          </a:p>
          <a:p>
            <a:pPr indent="-228600">
              <a:lnSpc>
                <a:spcPct val="90000"/>
              </a:lnSpc>
              <a:spcAft>
                <a:spcPts val="600"/>
              </a:spcAft>
              <a:buFont typeface="Arial" panose="020B0604020202020204" pitchFamily="34" charset="0"/>
              <a:buChar char="•"/>
            </a:pPr>
            <a:r>
              <a:rPr lang="en-US" sz="1400" dirty="0">
                <a:solidFill>
                  <a:schemeClr val="tx1"/>
                </a:solidFill>
              </a:rPr>
              <a:t>D : Distributor </a:t>
            </a:r>
          </a:p>
          <a:p>
            <a:pPr indent="-228600">
              <a:lnSpc>
                <a:spcPct val="90000"/>
              </a:lnSpc>
              <a:spcAft>
                <a:spcPts val="600"/>
              </a:spcAft>
              <a:buFont typeface="Arial" panose="020B0604020202020204" pitchFamily="34" charset="0"/>
              <a:buChar char="•"/>
            </a:pPr>
            <a:r>
              <a:rPr lang="en-US" sz="1400" dirty="0">
                <a:solidFill>
                  <a:schemeClr val="tx1"/>
                </a:solidFill>
              </a:rPr>
              <a:t>SRC: Source of data</a:t>
            </a:r>
          </a:p>
          <a:p>
            <a:pPr indent="-228600">
              <a:lnSpc>
                <a:spcPct val="90000"/>
              </a:lnSpc>
              <a:spcAft>
                <a:spcPts val="600"/>
              </a:spcAft>
              <a:buFont typeface="Arial" panose="020B0604020202020204" pitchFamily="34" charset="0"/>
              <a:buChar char="•"/>
            </a:pPr>
            <a:r>
              <a:rPr lang="en-US" sz="1400" dirty="0">
                <a:solidFill>
                  <a:schemeClr val="tx1"/>
                </a:solidFill>
              </a:rPr>
              <a:t>SINK: Target of ML output</a:t>
            </a:r>
          </a:p>
        </p:txBody>
      </p:sp>
    </p:spTree>
    <p:extLst>
      <p:ext uri="{BB962C8B-B14F-4D97-AF65-F5344CB8AC3E}">
        <p14:creationId xmlns:p14="http://schemas.microsoft.com/office/powerpoint/2010/main" val="4097068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78E837-EE31-2800-F515-CCBF7912374B}"/>
              </a:ext>
            </a:extLst>
          </p:cNvPr>
          <p:cNvPicPr>
            <a:picLocks noChangeAspect="1"/>
          </p:cNvPicPr>
          <p:nvPr/>
        </p:nvPicPr>
        <p:blipFill>
          <a:blip r:embed="rId2">
            <a:grayscl/>
            <a:alphaModFix amt="35000"/>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40000" contrast="40000"/>
                    </a14:imgEffect>
                  </a14:imgLayer>
                </a14:imgProps>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A5B2F26F-F72B-93BC-7ECF-03058E677531}"/>
              </a:ext>
            </a:extLst>
          </p:cNvPr>
          <p:cNvSpPr txBox="1"/>
          <p:nvPr/>
        </p:nvSpPr>
        <p:spPr>
          <a:xfrm>
            <a:off x="2163609" y="2828835"/>
            <a:ext cx="7864782" cy="1200329"/>
          </a:xfrm>
          <a:prstGeom prst="rect">
            <a:avLst/>
          </a:prstGeom>
          <a:noFill/>
        </p:spPr>
        <p:txBody>
          <a:bodyPr wrap="none" rtlCol="0">
            <a:spAutoFit/>
          </a:bodyPr>
          <a:lstStyle/>
          <a:p>
            <a:pPr algn="ctr"/>
            <a:r>
              <a:rPr lang="en-JP" sz="7200" b="1" dirty="0">
                <a:solidFill>
                  <a:schemeClr val="bg1"/>
                </a:solidFill>
              </a:rPr>
              <a:t>Model Optimization</a:t>
            </a:r>
          </a:p>
        </p:txBody>
      </p:sp>
    </p:spTree>
    <p:extLst>
      <p:ext uri="{BB962C8B-B14F-4D97-AF65-F5344CB8AC3E}">
        <p14:creationId xmlns:p14="http://schemas.microsoft.com/office/powerpoint/2010/main" val="1284105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DD5637-DE8D-A813-4822-677FB382FDE0}"/>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 name="TextBox 1">
            <a:extLst>
              <a:ext uri="{FF2B5EF4-FFF2-40B4-BE49-F238E27FC236}">
                <a16:creationId xmlns:a16="http://schemas.microsoft.com/office/drawing/2014/main" id="{92E4AEBC-9ACB-7FF7-A6CE-F414443BEAFD}"/>
              </a:ext>
            </a:extLst>
          </p:cNvPr>
          <p:cNvSpPr txBox="1"/>
          <p:nvPr/>
        </p:nvSpPr>
        <p:spPr>
          <a:xfrm>
            <a:off x="352140" y="1527383"/>
            <a:ext cx="6288156" cy="523912"/>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800" b="1" dirty="0"/>
              <a:t>What is model optimization?</a:t>
            </a:r>
          </a:p>
        </p:txBody>
      </p:sp>
      <p:sp>
        <p:nvSpPr>
          <p:cNvPr id="3" name="TextBox 2">
            <a:extLst>
              <a:ext uri="{FF2B5EF4-FFF2-40B4-BE49-F238E27FC236}">
                <a16:creationId xmlns:a16="http://schemas.microsoft.com/office/drawing/2014/main" id="{36A12499-AB7E-32E7-02B7-3E31A11F11BA}"/>
              </a:ext>
            </a:extLst>
          </p:cNvPr>
          <p:cNvSpPr txBox="1"/>
          <p:nvPr/>
        </p:nvSpPr>
        <p:spPr>
          <a:xfrm>
            <a:off x="352140" y="3630478"/>
            <a:ext cx="11487719" cy="1056532"/>
          </a:xfrm>
          <a:prstGeom prst="rect">
            <a:avLst/>
          </a:prstGeom>
          <a:ln w="38100">
            <a:noFill/>
          </a:ln>
        </p:spPr>
        <p:txBody>
          <a:bodyPr vert="horz" lIns="91440" tIns="45720" rIns="91440" bIns="45720" rtlCol="0" anchor="ctr">
            <a:noAutofit/>
          </a:bodyPr>
          <a:lstStyle/>
          <a:p>
            <a:pPr>
              <a:lnSpc>
                <a:spcPct val="90000"/>
              </a:lnSpc>
              <a:spcAft>
                <a:spcPts val="600"/>
              </a:spcAft>
            </a:pPr>
            <a:r>
              <a:rPr lang="en-GB" sz="2400" dirty="0"/>
              <a:t>Optimization is the process where we train the model iteratively so as improve the accuracy of the machine learning model. </a:t>
            </a:r>
          </a:p>
          <a:p>
            <a:pPr>
              <a:lnSpc>
                <a:spcPct val="90000"/>
              </a:lnSpc>
              <a:spcAft>
                <a:spcPts val="600"/>
              </a:spcAft>
            </a:pPr>
            <a:r>
              <a:rPr lang="en-GB" sz="2400" dirty="0"/>
              <a:t>This process can be performed by using optimisation algorithms.</a:t>
            </a:r>
          </a:p>
          <a:p>
            <a:pPr>
              <a:lnSpc>
                <a:spcPct val="90000"/>
              </a:lnSpc>
              <a:spcAft>
                <a:spcPts val="600"/>
              </a:spcAft>
            </a:pPr>
            <a:endParaRPr lang="en-GB" sz="2400" dirty="0"/>
          </a:p>
          <a:p>
            <a:pPr>
              <a:lnSpc>
                <a:spcPct val="90000"/>
              </a:lnSpc>
              <a:spcAft>
                <a:spcPts val="600"/>
              </a:spcAft>
            </a:pPr>
            <a:r>
              <a:rPr lang="en-GB" sz="2400" dirty="0"/>
              <a:t>Examples of Optimization Algorithms: </a:t>
            </a:r>
          </a:p>
          <a:p>
            <a:pPr>
              <a:lnSpc>
                <a:spcPct val="90000"/>
              </a:lnSpc>
              <a:spcAft>
                <a:spcPts val="600"/>
              </a:spcAft>
            </a:pPr>
            <a:endParaRPr lang="en-GB" sz="2400" dirty="0"/>
          </a:p>
          <a:p>
            <a:pPr>
              <a:lnSpc>
                <a:spcPct val="90000"/>
              </a:lnSpc>
              <a:spcAft>
                <a:spcPts val="600"/>
              </a:spcAft>
            </a:pPr>
            <a:r>
              <a:rPr lang="en-GB" sz="2400" b="1" u="sng" dirty="0"/>
              <a:t>Gradient Descent</a:t>
            </a:r>
          </a:p>
          <a:p>
            <a:pPr>
              <a:lnSpc>
                <a:spcPct val="90000"/>
              </a:lnSpc>
              <a:spcAft>
                <a:spcPts val="600"/>
              </a:spcAft>
            </a:pPr>
            <a:endParaRPr lang="en-GB" sz="2400" dirty="0"/>
          </a:p>
          <a:p>
            <a:pPr>
              <a:lnSpc>
                <a:spcPct val="90000"/>
              </a:lnSpc>
              <a:spcAft>
                <a:spcPts val="600"/>
              </a:spcAft>
            </a:pPr>
            <a:r>
              <a:rPr lang="en-GB" sz="2400" dirty="0"/>
              <a:t>(For deep learning especially) stochastic gradient descent with momentum, </a:t>
            </a:r>
            <a:r>
              <a:rPr lang="en-GB" sz="2400" dirty="0" err="1"/>
              <a:t>RMSProp</a:t>
            </a:r>
            <a:r>
              <a:rPr lang="en-GB" sz="2400" dirty="0"/>
              <a:t> and Adam Optimizer</a:t>
            </a:r>
          </a:p>
        </p:txBody>
      </p:sp>
      <p:sp>
        <p:nvSpPr>
          <p:cNvPr id="7" name="Title 1">
            <a:extLst>
              <a:ext uri="{FF2B5EF4-FFF2-40B4-BE49-F238E27FC236}">
                <a16:creationId xmlns:a16="http://schemas.microsoft.com/office/drawing/2014/main" id="{FEF2AC41-F998-6A6F-461B-08EA5137E3F8}"/>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Model Optimization</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137889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CC99A1-565A-613C-8D74-CECF8AF32646}"/>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935A4749-2766-666C-587B-E3C8CF8C04D9}"/>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Model Optimization</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9FFAB1-1B5D-A80E-E498-7A17FB65F09D}"/>
                  </a:ext>
                </a:extLst>
              </p:cNvPr>
              <p:cNvSpPr txBox="1"/>
              <p:nvPr/>
            </p:nvSpPr>
            <p:spPr>
              <a:xfrm>
                <a:off x="432552" y="2085050"/>
                <a:ext cx="473578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𝑦</m:t>
                      </m:r>
                      <m:r>
                        <a:rPr lang="en-JP" sz="2400" i="1" smtClean="0">
                          <a:latin typeface="Cambria Math" panose="02040503050406030204" pitchFamily="18" charset="0"/>
                          <a:ea typeface="Cambria Math" panose="02040503050406030204" pitchFamily="18" charset="0"/>
                        </a:rPr>
                        <m:t>=</m:t>
                      </m:r>
                      <m:r>
                        <a:rPr lang="en-JP" sz="2400" i="1">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0+</m:t>
                      </m:r>
                      <m:r>
                        <a:rPr lang="en-JP" sz="2400" i="1">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r>
                        <a:rPr lang="en-JP" sz="2400" i="1">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r>
                        <a:rPr lang="en-JP" sz="2400" i="1">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3…</m:t>
                      </m:r>
                    </m:oMath>
                  </m:oMathPara>
                </a14:m>
                <a:endParaRPr lang="en-JP" sz="2400" dirty="0"/>
              </a:p>
            </p:txBody>
          </p:sp>
        </mc:Choice>
        <mc:Fallback xmlns="">
          <p:sp>
            <p:nvSpPr>
              <p:cNvPr id="2" name="TextBox 1">
                <a:extLst>
                  <a:ext uri="{FF2B5EF4-FFF2-40B4-BE49-F238E27FC236}">
                    <a16:creationId xmlns:a16="http://schemas.microsoft.com/office/drawing/2014/main" id="{D79FFAB1-1B5D-A80E-E498-7A17FB65F09D}"/>
                  </a:ext>
                </a:extLst>
              </p:cNvPr>
              <p:cNvSpPr txBox="1">
                <a:spLocks noRot="1" noChangeAspect="1" noMove="1" noResize="1" noEditPoints="1" noAdjustHandles="1" noChangeArrowheads="1" noChangeShapeType="1" noTextEdit="1"/>
              </p:cNvSpPr>
              <p:nvPr/>
            </p:nvSpPr>
            <p:spPr>
              <a:xfrm>
                <a:off x="432552" y="2085050"/>
                <a:ext cx="4735789" cy="369332"/>
              </a:xfrm>
              <a:prstGeom prst="rect">
                <a:avLst/>
              </a:prstGeom>
              <a:blipFill>
                <a:blip r:embed="rId3"/>
                <a:stretch>
                  <a:fillRect b="-34426"/>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8C71799-73EC-988A-1316-71D313B759B7}"/>
                  </a:ext>
                </a:extLst>
              </p:cNvPr>
              <p:cNvSpPr txBox="1"/>
              <p:nvPr/>
            </p:nvSpPr>
            <p:spPr>
              <a:xfrm>
                <a:off x="56836" y="5630854"/>
                <a:ext cx="377969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log</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𝑖𝑓</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=1</m:t>
                      </m:r>
                    </m:oMath>
                  </m:oMathPara>
                </a14:m>
                <a:endParaRPr lang="en-JP" sz="2400" dirty="0"/>
              </a:p>
            </p:txBody>
          </p:sp>
        </mc:Choice>
        <mc:Fallback xmlns="">
          <p:sp>
            <p:nvSpPr>
              <p:cNvPr id="3" name="TextBox 2">
                <a:extLst>
                  <a:ext uri="{FF2B5EF4-FFF2-40B4-BE49-F238E27FC236}">
                    <a16:creationId xmlns:a16="http://schemas.microsoft.com/office/drawing/2014/main" id="{58C71799-73EC-988A-1316-71D313B759B7}"/>
                  </a:ext>
                </a:extLst>
              </p:cNvPr>
              <p:cNvSpPr txBox="1">
                <a:spLocks noRot="1" noChangeAspect="1" noMove="1" noResize="1" noEditPoints="1" noAdjustHandles="1" noChangeArrowheads="1" noChangeShapeType="1" noTextEdit="1"/>
              </p:cNvSpPr>
              <p:nvPr/>
            </p:nvSpPr>
            <p:spPr>
              <a:xfrm>
                <a:off x="56836" y="5630854"/>
                <a:ext cx="3779692" cy="369332"/>
              </a:xfrm>
              <a:prstGeom prst="rect">
                <a:avLst/>
              </a:prstGeom>
              <a:blipFill>
                <a:blip r:embed="rId4"/>
                <a:stretch>
                  <a:fillRect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733F2C-BEF1-7EC5-4036-2987925808D8}"/>
                  </a:ext>
                </a:extLst>
              </p:cNvPr>
              <p:cNvSpPr txBox="1"/>
              <p:nvPr/>
            </p:nvSpPr>
            <p:spPr>
              <a:xfrm>
                <a:off x="487044" y="6151215"/>
                <a:ext cx="351055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 </m:t>
                              </m:r>
                            </m:e>
                          </m:d>
                        </m:e>
                      </m:func>
                      <m:r>
                        <a:rPr lang="en-US" sz="2400" b="0" i="1" smtClean="0">
                          <a:latin typeface="Cambria Math" panose="02040503050406030204" pitchFamily="18" charset="0"/>
                          <a:ea typeface="Cambria Math" panose="02040503050406030204" pitchFamily="18" charset="0"/>
                        </a:rPr>
                        <m:t>𝑖𝑓</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=0</m:t>
                      </m:r>
                    </m:oMath>
                  </m:oMathPara>
                </a14:m>
                <a:endParaRPr lang="en-JP" sz="2400" dirty="0"/>
              </a:p>
            </p:txBody>
          </p:sp>
        </mc:Choice>
        <mc:Fallback xmlns="">
          <p:sp>
            <p:nvSpPr>
              <p:cNvPr id="6" name="TextBox 5">
                <a:extLst>
                  <a:ext uri="{FF2B5EF4-FFF2-40B4-BE49-F238E27FC236}">
                    <a16:creationId xmlns:a16="http://schemas.microsoft.com/office/drawing/2014/main" id="{E2733F2C-BEF1-7EC5-4036-2987925808D8}"/>
                  </a:ext>
                </a:extLst>
              </p:cNvPr>
              <p:cNvSpPr txBox="1">
                <a:spLocks noRot="1" noChangeAspect="1" noMove="1" noResize="1" noEditPoints="1" noAdjustHandles="1" noChangeArrowheads="1" noChangeShapeType="1" noTextEdit="1"/>
              </p:cNvSpPr>
              <p:nvPr/>
            </p:nvSpPr>
            <p:spPr>
              <a:xfrm>
                <a:off x="487044" y="6151215"/>
                <a:ext cx="3510555" cy="369332"/>
              </a:xfrm>
              <a:prstGeom prst="rect">
                <a:avLst/>
              </a:prstGeom>
              <a:blipFill>
                <a:blip r:embed="rId5"/>
                <a:stretch>
                  <a:fillRect b="-34426"/>
                </a:stretch>
              </a:blipFill>
            </p:spPr>
            <p:txBody>
              <a:bodyPr/>
              <a:lstStyle/>
              <a:p>
                <a:r>
                  <a:rPr lang="en-GB">
                    <a:noFill/>
                  </a:rPr>
                  <a:t> </a:t>
                </a:r>
              </a:p>
            </p:txBody>
          </p:sp>
        </mc:Fallback>
      </mc:AlternateContent>
      <p:sp>
        <p:nvSpPr>
          <p:cNvPr id="8" name="Right Arrow 15">
            <a:extLst>
              <a:ext uri="{FF2B5EF4-FFF2-40B4-BE49-F238E27FC236}">
                <a16:creationId xmlns:a16="http://schemas.microsoft.com/office/drawing/2014/main" id="{07ACCB90-4B5E-E707-777A-6D15F9FC1121}"/>
              </a:ext>
            </a:extLst>
          </p:cNvPr>
          <p:cNvSpPr/>
          <p:nvPr/>
        </p:nvSpPr>
        <p:spPr>
          <a:xfrm rot="5400000">
            <a:off x="1264127" y="2616865"/>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9" name="Right Arrow 8">
            <a:extLst>
              <a:ext uri="{FF2B5EF4-FFF2-40B4-BE49-F238E27FC236}">
                <a16:creationId xmlns:a16="http://schemas.microsoft.com/office/drawing/2014/main" id="{8EB9B4E9-90A8-99CD-9063-E12039850E5B}"/>
              </a:ext>
            </a:extLst>
          </p:cNvPr>
          <p:cNvSpPr/>
          <p:nvPr/>
        </p:nvSpPr>
        <p:spPr>
          <a:xfrm rot="5400000">
            <a:off x="1264127" y="4464643"/>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Right Arrow 15">
            <a:extLst>
              <a:ext uri="{FF2B5EF4-FFF2-40B4-BE49-F238E27FC236}">
                <a16:creationId xmlns:a16="http://schemas.microsoft.com/office/drawing/2014/main" id="{0F35DAB2-2962-AB06-7CD5-339EED63228B}"/>
              </a:ext>
            </a:extLst>
          </p:cNvPr>
          <p:cNvSpPr/>
          <p:nvPr/>
        </p:nvSpPr>
        <p:spPr>
          <a:xfrm>
            <a:off x="4025765" y="5737088"/>
            <a:ext cx="536448" cy="54864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A63949-09FA-F3FF-58B7-E0238B258A4E}"/>
                  </a:ext>
                </a:extLst>
              </p:cNvPr>
              <p:cNvSpPr txBox="1"/>
              <p:nvPr/>
            </p:nvSpPr>
            <p:spPr>
              <a:xfrm>
                <a:off x="4615615" y="5828868"/>
                <a:ext cx="265083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𝐺𝑟𝑎𝑑𝑖𝑒𝑛𝑡</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𝐷𝑒𝑠𝑐𝑒𝑛𝑡</m:t>
                      </m:r>
                    </m:oMath>
                  </m:oMathPara>
                </a14:m>
                <a:endParaRPr lang="en-JP" sz="2400" dirty="0"/>
              </a:p>
            </p:txBody>
          </p:sp>
        </mc:Choice>
        <mc:Fallback xmlns="">
          <p:sp>
            <p:nvSpPr>
              <p:cNvPr id="12" name="TextBox 11">
                <a:extLst>
                  <a:ext uri="{FF2B5EF4-FFF2-40B4-BE49-F238E27FC236}">
                    <a16:creationId xmlns:a16="http://schemas.microsoft.com/office/drawing/2014/main" id="{EEA63949-09FA-F3FF-58B7-E0238B258A4E}"/>
                  </a:ext>
                </a:extLst>
              </p:cNvPr>
              <p:cNvSpPr txBox="1">
                <a:spLocks noRot="1" noChangeAspect="1" noMove="1" noResize="1" noEditPoints="1" noAdjustHandles="1" noChangeArrowheads="1" noChangeShapeType="1" noTextEdit="1"/>
              </p:cNvSpPr>
              <p:nvPr/>
            </p:nvSpPr>
            <p:spPr>
              <a:xfrm>
                <a:off x="4615615" y="5828868"/>
                <a:ext cx="2650837" cy="369332"/>
              </a:xfrm>
              <a:prstGeom prst="rect">
                <a:avLst/>
              </a:prstGeom>
              <a:blipFill>
                <a:blip r:embed="rId6"/>
                <a:stretch>
                  <a:fillRect b="-6557"/>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ECD55E7F-6B74-79E2-7980-5CA8665059BC}"/>
              </a:ext>
            </a:extLst>
          </p:cNvPr>
          <p:cNvSpPr txBox="1"/>
          <p:nvPr/>
        </p:nvSpPr>
        <p:spPr>
          <a:xfrm>
            <a:off x="540749" y="3218251"/>
            <a:ext cx="1986441" cy="954107"/>
          </a:xfrm>
          <a:prstGeom prst="rect">
            <a:avLst/>
          </a:prstGeom>
          <a:noFill/>
        </p:spPr>
        <p:txBody>
          <a:bodyPr wrap="none" rtlCol="0">
            <a:spAutoFit/>
          </a:bodyPr>
          <a:lstStyle/>
          <a:p>
            <a:r>
              <a:rPr lang="en-US" sz="2000" dirty="0">
                <a:solidFill>
                  <a:schemeClr val="bg2">
                    <a:lumMod val="75000"/>
                  </a:schemeClr>
                </a:solidFill>
              </a:rPr>
              <a:t>Sigmoid Function</a:t>
            </a:r>
          </a:p>
          <a:p>
            <a:endParaRPr lang="en-US" sz="3600" b="1" dirty="0"/>
          </a:p>
        </p:txBody>
      </p:sp>
      <p:sp>
        <p:nvSpPr>
          <p:cNvPr id="14" name="TextBox 13">
            <a:extLst>
              <a:ext uri="{FF2B5EF4-FFF2-40B4-BE49-F238E27FC236}">
                <a16:creationId xmlns:a16="http://schemas.microsoft.com/office/drawing/2014/main" id="{4849C823-D5C6-CAFD-5FC2-0E4C909BC3E5}"/>
              </a:ext>
            </a:extLst>
          </p:cNvPr>
          <p:cNvSpPr txBox="1"/>
          <p:nvPr/>
        </p:nvSpPr>
        <p:spPr>
          <a:xfrm>
            <a:off x="487044" y="5078663"/>
            <a:ext cx="2349746" cy="954107"/>
          </a:xfrm>
          <a:prstGeom prst="rect">
            <a:avLst/>
          </a:prstGeom>
          <a:noFill/>
        </p:spPr>
        <p:txBody>
          <a:bodyPr wrap="none" rtlCol="0">
            <a:spAutoFit/>
          </a:bodyPr>
          <a:lstStyle/>
          <a:p>
            <a:r>
              <a:rPr lang="en-US" sz="2000" dirty="0">
                <a:solidFill>
                  <a:schemeClr val="bg2">
                    <a:lumMod val="75000"/>
                  </a:schemeClr>
                </a:solidFill>
              </a:rPr>
              <a:t>Error (Cost Function)</a:t>
            </a:r>
          </a:p>
          <a:p>
            <a:endParaRPr lang="en-US" sz="3600" b="1" dirty="0"/>
          </a:p>
        </p:txBody>
      </p:sp>
      <p:sp>
        <p:nvSpPr>
          <p:cNvPr id="15" name="TextBox 14">
            <a:extLst>
              <a:ext uri="{FF2B5EF4-FFF2-40B4-BE49-F238E27FC236}">
                <a16:creationId xmlns:a16="http://schemas.microsoft.com/office/drawing/2014/main" id="{3FEAE8D6-26AA-9691-92E7-BB8C4D684A71}"/>
              </a:ext>
            </a:extLst>
          </p:cNvPr>
          <p:cNvSpPr txBox="1"/>
          <p:nvPr/>
        </p:nvSpPr>
        <p:spPr>
          <a:xfrm>
            <a:off x="4729356" y="5459868"/>
            <a:ext cx="1211678" cy="954107"/>
          </a:xfrm>
          <a:prstGeom prst="rect">
            <a:avLst/>
          </a:prstGeom>
          <a:noFill/>
        </p:spPr>
        <p:txBody>
          <a:bodyPr wrap="none" rtlCol="0">
            <a:spAutoFit/>
          </a:bodyPr>
          <a:lstStyle/>
          <a:p>
            <a:r>
              <a:rPr lang="en-US" sz="2000" dirty="0">
                <a:solidFill>
                  <a:schemeClr val="bg2">
                    <a:lumMod val="75000"/>
                  </a:schemeClr>
                </a:solidFill>
              </a:rPr>
              <a:t>Optimizer</a:t>
            </a:r>
          </a:p>
          <a:p>
            <a:endParaRPr lang="en-US" sz="3600" b="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86DFCF6-AC1F-A75F-4590-BCB5482E8A8C}"/>
                  </a:ext>
                </a:extLst>
              </p:cNvPr>
              <p:cNvSpPr txBox="1"/>
              <p:nvPr/>
            </p:nvSpPr>
            <p:spPr>
              <a:xfrm>
                <a:off x="548119" y="3672790"/>
                <a:ext cx="2325807" cy="7000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𝑓</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1+</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sup>
                          </m:sSup>
                        </m:den>
                      </m:f>
                    </m:oMath>
                  </m:oMathPara>
                </a14:m>
                <a:endParaRPr lang="en-JP" sz="2400" dirty="0"/>
              </a:p>
            </p:txBody>
          </p:sp>
        </mc:Choice>
        <mc:Fallback xmlns="">
          <p:sp>
            <p:nvSpPr>
              <p:cNvPr id="16" name="TextBox 15">
                <a:extLst>
                  <a:ext uri="{FF2B5EF4-FFF2-40B4-BE49-F238E27FC236}">
                    <a16:creationId xmlns:a16="http://schemas.microsoft.com/office/drawing/2014/main" id="{286DFCF6-AC1F-A75F-4590-BCB5482E8A8C}"/>
                  </a:ext>
                </a:extLst>
              </p:cNvPr>
              <p:cNvSpPr txBox="1">
                <a:spLocks noRot="1" noChangeAspect="1" noMove="1" noResize="1" noEditPoints="1" noAdjustHandles="1" noChangeArrowheads="1" noChangeShapeType="1" noTextEdit="1"/>
              </p:cNvSpPr>
              <p:nvPr/>
            </p:nvSpPr>
            <p:spPr>
              <a:xfrm>
                <a:off x="548119" y="3672790"/>
                <a:ext cx="2325807" cy="700063"/>
              </a:xfrm>
              <a:prstGeom prst="rect">
                <a:avLst/>
              </a:prstGeom>
              <a:blipFill>
                <a:blip r:embed="rId7"/>
                <a:stretch>
                  <a:fillRect/>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17FB3485-47A2-7561-9318-4F7276D4DF2C}"/>
              </a:ext>
            </a:extLst>
          </p:cNvPr>
          <p:cNvSpPr txBox="1"/>
          <p:nvPr/>
        </p:nvSpPr>
        <p:spPr>
          <a:xfrm>
            <a:off x="407206" y="1390688"/>
            <a:ext cx="5868870" cy="607073"/>
          </a:xfrm>
          <a:prstGeom prst="rect">
            <a:avLst/>
          </a:prstGeom>
        </p:spPr>
        <p:txBody>
          <a:bodyPr vert="horz" lIns="91440" tIns="45720" rIns="91440" bIns="45720" rtlCol="0" anchor="ctr">
            <a:normAutofit/>
          </a:bodyPr>
          <a:lstStyle/>
          <a:p>
            <a:pPr>
              <a:lnSpc>
                <a:spcPct val="90000"/>
              </a:lnSpc>
              <a:spcAft>
                <a:spcPts val="600"/>
              </a:spcAft>
            </a:pPr>
            <a:r>
              <a:rPr lang="en-US" sz="3200" b="1" u="sng" dirty="0"/>
              <a:t>Logistic Regression</a:t>
            </a:r>
          </a:p>
        </p:txBody>
      </p:sp>
      <p:sp>
        <p:nvSpPr>
          <p:cNvPr id="18" name="TextBox 17">
            <a:extLst>
              <a:ext uri="{FF2B5EF4-FFF2-40B4-BE49-F238E27FC236}">
                <a16:creationId xmlns:a16="http://schemas.microsoft.com/office/drawing/2014/main" id="{65FD8DEE-F872-2052-5B82-3FEC3839BD75}"/>
              </a:ext>
            </a:extLst>
          </p:cNvPr>
          <p:cNvSpPr txBox="1"/>
          <p:nvPr/>
        </p:nvSpPr>
        <p:spPr>
          <a:xfrm>
            <a:off x="5175710" y="1513762"/>
            <a:ext cx="6711489" cy="3858485"/>
          </a:xfrm>
          <a:prstGeom prst="rect">
            <a:avLst/>
          </a:prstGeom>
          <a:ln w="38100">
            <a:solidFill>
              <a:schemeClr val="accent1"/>
            </a:solidFill>
          </a:ln>
        </p:spPr>
        <p:txBody>
          <a:bodyPr vert="horz" lIns="91440" tIns="45720" rIns="91440" bIns="45720" rtlCol="0" anchor="ctr">
            <a:normAutofit/>
          </a:bodyPr>
          <a:lstStyle/>
          <a:p>
            <a:pPr marL="457200" indent="-457200">
              <a:lnSpc>
                <a:spcPct val="90000"/>
              </a:lnSpc>
              <a:spcAft>
                <a:spcPts val="600"/>
              </a:spcAft>
              <a:buFont typeface="+mj-lt"/>
              <a:buAutoNum type="arabicPeriod"/>
            </a:pPr>
            <a:r>
              <a:rPr lang="en-US" sz="2400" dirty="0"/>
              <a:t>We set up a function that takes weights β, inputs x and produces predictions y.</a:t>
            </a:r>
          </a:p>
          <a:p>
            <a:pPr marL="457200" indent="-457200">
              <a:lnSpc>
                <a:spcPct val="90000"/>
              </a:lnSpc>
              <a:spcAft>
                <a:spcPts val="600"/>
              </a:spcAft>
              <a:buFont typeface="+mj-lt"/>
              <a:buAutoNum type="arabicPeriod"/>
            </a:pPr>
            <a:r>
              <a:rPr lang="en-US" sz="2400" dirty="0"/>
              <a:t>(The prediction y is put through the sigmoid function)</a:t>
            </a:r>
          </a:p>
          <a:p>
            <a:pPr marL="457200" indent="-457200">
              <a:lnSpc>
                <a:spcPct val="90000"/>
              </a:lnSpc>
              <a:spcAft>
                <a:spcPts val="600"/>
              </a:spcAft>
              <a:buFont typeface="+mj-lt"/>
              <a:buAutoNum type="arabicPeriod"/>
            </a:pPr>
            <a:r>
              <a:rPr lang="en-US" sz="2400" dirty="0"/>
              <a:t>The error function then takes the predictions and compares them to the true results</a:t>
            </a:r>
          </a:p>
          <a:p>
            <a:pPr marL="457200" indent="-457200">
              <a:lnSpc>
                <a:spcPct val="90000"/>
              </a:lnSpc>
              <a:spcAft>
                <a:spcPts val="600"/>
              </a:spcAft>
              <a:buFont typeface="+mj-lt"/>
              <a:buAutoNum type="arabicPeriod"/>
            </a:pPr>
            <a:r>
              <a:rPr lang="en-US" sz="2400" dirty="0"/>
              <a:t>The error is sent to the optimizer to calculate the new set of weights in the original function</a:t>
            </a:r>
          </a:p>
        </p:txBody>
      </p:sp>
    </p:spTree>
    <p:extLst>
      <p:ext uri="{BB962C8B-B14F-4D97-AF65-F5344CB8AC3E}">
        <p14:creationId xmlns:p14="http://schemas.microsoft.com/office/powerpoint/2010/main" val="2335387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CC99A1-565A-613C-8D74-CECF8AF32646}"/>
              </a:ext>
            </a:extLst>
          </p:cNvPr>
          <p:cNvSpPr/>
          <p:nvPr/>
        </p:nvSpPr>
        <p:spPr>
          <a:xfrm>
            <a:off x="-213360" y="-49875"/>
            <a:ext cx="12618720" cy="12473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itle 1">
            <a:extLst>
              <a:ext uri="{FF2B5EF4-FFF2-40B4-BE49-F238E27FC236}">
                <a16:creationId xmlns:a16="http://schemas.microsoft.com/office/drawing/2014/main" id="{935A4749-2766-666C-587B-E3C8CF8C04D9}"/>
              </a:ext>
            </a:extLst>
          </p:cNvPr>
          <p:cNvSpPr txBox="1">
            <a:spLocks/>
          </p:cNvSpPr>
          <p:nvPr/>
        </p:nvSpPr>
        <p:spPr>
          <a:xfrm>
            <a:off x="272450" y="419212"/>
            <a:ext cx="7966328" cy="600075"/>
          </a:xfrm>
          <a:prstGeom prst="rect">
            <a:avLst/>
          </a:prstGeom>
        </p:spPr>
        <p:txBody>
          <a:bodyPr anchor="b"/>
          <a:lstStyle>
            <a:lvl1pPr algn="l" defTabSz="914400" rtl="0" eaLnBrk="1" latinLnBrk="0" hangingPunct="1">
              <a:lnSpc>
                <a:spcPct val="90000"/>
              </a:lnSpc>
              <a:spcBef>
                <a:spcPct val="0"/>
              </a:spcBef>
              <a:buNone/>
              <a:defRPr sz="60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dirty="0">
                <a:solidFill>
                  <a:srgbClr val="FFFFFF"/>
                </a:solidFill>
                <a:latin typeface="Calibri" panose="020F0502020204030204"/>
              </a:rPr>
              <a:t>Gradient Descent</a:t>
            </a:r>
            <a:endParaRPr kumimoji="0" lang="en-US" sz="4400" b="1" i="0" u="none" strike="noStrike" kern="1200" cap="none" spc="0" normalizeH="0" baseline="0" noProof="0" dirty="0">
              <a:ln>
                <a:noFill/>
              </a:ln>
              <a:solidFill>
                <a:srgbClr val="FFFFFF"/>
              </a:solidFill>
              <a:effectLst/>
              <a:uLnTx/>
              <a:uFillTx/>
              <a:latin typeface="Calibri" panose="020F0502020204030204"/>
              <a:ea typeface="+mj-ea"/>
              <a:cs typeface="+mj-cs"/>
            </a:endParaRPr>
          </a:p>
        </p:txBody>
      </p:sp>
      <p:graphicFrame>
        <p:nvGraphicFramePr>
          <p:cNvPr id="7" name="Chart 6">
            <a:extLst>
              <a:ext uri="{FF2B5EF4-FFF2-40B4-BE49-F238E27FC236}">
                <a16:creationId xmlns:a16="http://schemas.microsoft.com/office/drawing/2014/main" id="{8C8CCB5C-849E-F26B-0FEE-5B28E61F1925}"/>
              </a:ext>
            </a:extLst>
          </p:cNvPr>
          <p:cNvGraphicFramePr/>
          <p:nvPr>
            <p:extLst>
              <p:ext uri="{D42A27DB-BD31-4B8C-83A1-F6EECF244321}">
                <p14:modId xmlns:p14="http://schemas.microsoft.com/office/powerpoint/2010/main" val="1035456199"/>
              </p:ext>
            </p:extLst>
          </p:nvPr>
        </p:nvGraphicFramePr>
        <p:xfrm>
          <a:off x="139447" y="1401527"/>
          <a:ext cx="5815876" cy="5222011"/>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064CE778-E210-2A82-7F89-73F4722F3B72}"/>
              </a:ext>
            </a:extLst>
          </p:cNvPr>
          <p:cNvSpPr txBox="1"/>
          <p:nvPr/>
        </p:nvSpPr>
        <p:spPr>
          <a:xfrm>
            <a:off x="6096000" y="1666589"/>
            <a:ext cx="6288156" cy="523912"/>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400" dirty="0"/>
              <a:t>We start from a random point:</a:t>
            </a:r>
          </a:p>
        </p:txBody>
      </p:sp>
      <p:sp>
        <p:nvSpPr>
          <p:cNvPr id="19" name="TextBox 18">
            <a:extLst>
              <a:ext uri="{FF2B5EF4-FFF2-40B4-BE49-F238E27FC236}">
                <a16:creationId xmlns:a16="http://schemas.microsoft.com/office/drawing/2014/main" id="{D067BD91-8CA1-7394-101D-0E03A55A27CB}"/>
              </a:ext>
            </a:extLst>
          </p:cNvPr>
          <p:cNvSpPr txBox="1"/>
          <p:nvPr/>
        </p:nvSpPr>
        <p:spPr>
          <a:xfrm>
            <a:off x="6096000" y="2267791"/>
            <a:ext cx="6288156" cy="523912"/>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400" dirty="0"/>
              <a:t>Calculate the gradient of this function:</a:t>
            </a:r>
          </a:p>
        </p:txBody>
      </p:sp>
      <p:sp>
        <p:nvSpPr>
          <p:cNvPr id="20" name="TextBox 19">
            <a:extLst>
              <a:ext uri="{FF2B5EF4-FFF2-40B4-BE49-F238E27FC236}">
                <a16:creationId xmlns:a16="http://schemas.microsoft.com/office/drawing/2014/main" id="{AD604E89-B723-2AB9-B423-93796C139D5B}"/>
              </a:ext>
            </a:extLst>
          </p:cNvPr>
          <p:cNvSpPr txBox="1"/>
          <p:nvPr/>
        </p:nvSpPr>
        <p:spPr>
          <a:xfrm>
            <a:off x="6096000" y="2944531"/>
            <a:ext cx="6583678" cy="1016733"/>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400" dirty="0"/>
              <a:t>Leaning Rate = 0.01</a:t>
            </a:r>
          </a:p>
        </p:txBody>
      </p:sp>
      <p:sp>
        <p:nvSpPr>
          <p:cNvPr id="21" name="TextBox 20">
            <a:extLst>
              <a:ext uri="{FF2B5EF4-FFF2-40B4-BE49-F238E27FC236}">
                <a16:creationId xmlns:a16="http://schemas.microsoft.com/office/drawing/2014/main" id="{A793796E-97E6-65BA-1483-8B03770E80F3}"/>
              </a:ext>
            </a:extLst>
          </p:cNvPr>
          <p:cNvSpPr txBox="1"/>
          <p:nvPr/>
        </p:nvSpPr>
        <p:spPr>
          <a:xfrm>
            <a:off x="6096000" y="3961264"/>
            <a:ext cx="6583678" cy="1016733"/>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400" dirty="0"/>
              <a:t>Iterations: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A49D1F-7940-C1ED-09D2-AB98753661F5}"/>
                  </a:ext>
                </a:extLst>
              </p:cNvPr>
              <p:cNvSpPr txBox="1"/>
              <p:nvPr/>
            </p:nvSpPr>
            <p:spPr>
              <a:xfrm>
                <a:off x="6096000" y="4627356"/>
                <a:ext cx="5346912" cy="701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𝑥</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b="0" i="1" smtClean="0">
                          <a:latin typeface="Cambria Math" panose="02040503050406030204" pitchFamily="18" charset="0"/>
                        </a:rPr>
                        <m:t>−</m:t>
                      </m:r>
                      <m:r>
                        <a:rPr lang="en-US" sz="2400" b="0" i="1" smtClean="0">
                          <a:latin typeface="Cambria Math" panose="02040503050406030204" pitchFamily="18" charset="0"/>
                        </a:rPr>
                        <m:t>𝑙𝑒𝑎𝑟𝑛𝑖𝑛𝑔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𝑟𝑎𝑡𝑒</m:t>
                      </m:r>
                      <m:r>
                        <a:rPr lang="en-US" sz="2400" b="0" i="1" smtClean="0">
                          <a:latin typeface="Cambria Math" panose="02040503050406030204" pitchFamily="18" charset="0"/>
                        </a:rPr>
                        <m:t> ∗ </m:t>
                      </m:r>
                      <m:f>
                        <m:fPr>
                          <m:ctrlPr>
                            <a:rPr lang="en-US" sz="2400" b="0" i="1" smtClean="0">
                              <a:latin typeface="Cambria Math" panose="02040503050406030204" pitchFamily="18" charset="0"/>
                            </a:rPr>
                          </m:ctrlPr>
                        </m:fPr>
                        <m:num>
                          <m:r>
                            <a:rPr lang="en-GB" sz="2400" i="1" dirty="0" smtClean="0">
                              <a:latin typeface="Cambria Math" panose="02040503050406030204" pitchFamily="18" charset="0"/>
                            </a:rPr>
                            <m:t>𝑑</m:t>
                          </m:r>
                          <m:r>
                            <m:rPr>
                              <m:sty m:val="p"/>
                            </m:rPr>
                            <a:rPr lang="en-US" sz="2400" b="0" i="1" smtClean="0">
                              <a:latin typeface="Cambria Math" panose="02040503050406030204" pitchFamily="18" charset="0"/>
                            </a:rPr>
                            <m:t>y</m:t>
                          </m:r>
                        </m:num>
                        <m:den>
                          <m:r>
                            <a:rPr lang="en-US" sz="2400" b="0" i="1" smtClean="0">
                              <a:latin typeface="Cambria Math" panose="02040503050406030204" pitchFamily="18" charset="0"/>
                            </a:rPr>
                            <m:t>𝑑𝑥</m:t>
                          </m:r>
                        </m:den>
                      </m:f>
                      <m:r>
                        <a:rPr lang="en-US" sz="2400" b="0" i="1" smtClean="0">
                          <a:latin typeface="Cambria Math" panose="02040503050406030204" pitchFamily="18" charset="0"/>
                        </a:rPr>
                        <m:t>|</m:t>
                      </m:r>
                      <m:r>
                        <a:rPr lang="en-US" sz="2400" b="0" i="1" smtClean="0">
                          <a:latin typeface="Cambria Math" panose="02040503050406030204" pitchFamily="18" charset="0"/>
                        </a:rPr>
                        <m:t>𝑖</m:t>
                      </m:r>
                    </m:oMath>
                  </m:oMathPara>
                </a14:m>
                <a:endParaRPr lang="en-GB" sz="2400" dirty="0"/>
              </a:p>
            </p:txBody>
          </p:sp>
        </mc:Choice>
        <mc:Fallback xmlns="">
          <p:sp>
            <p:nvSpPr>
              <p:cNvPr id="22" name="TextBox 21">
                <a:extLst>
                  <a:ext uri="{FF2B5EF4-FFF2-40B4-BE49-F238E27FC236}">
                    <a16:creationId xmlns:a16="http://schemas.microsoft.com/office/drawing/2014/main" id="{2FA49D1F-7940-C1ED-09D2-AB98753661F5}"/>
                  </a:ext>
                </a:extLst>
              </p:cNvPr>
              <p:cNvSpPr txBox="1">
                <a:spLocks noRot="1" noChangeAspect="1" noMove="1" noResize="1" noEditPoints="1" noAdjustHandles="1" noChangeArrowheads="1" noChangeShapeType="1" noTextEdit="1"/>
              </p:cNvSpPr>
              <p:nvPr/>
            </p:nvSpPr>
            <p:spPr>
              <a:xfrm>
                <a:off x="6096000" y="4627356"/>
                <a:ext cx="5346912" cy="701282"/>
              </a:xfrm>
              <a:prstGeom prst="rect">
                <a:avLst/>
              </a:prstGeom>
              <a:blipFill>
                <a:blip r:embed="rId3"/>
                <a:stretch>
                  <a:fillRect l="-238" t="-3571" r="-713" b="-14286"/>
                </a:stretch>
              </a:blipFill>
            </p:spPr>
            <p:txBody>
              <a:bodyPr/>
              <a:lstStyle/>
              <a:p>
                <a:r>
                  <a:rPr lang="en-JP">
                    <a:noFill/>
                  </a:rPr>
                  <a:t> </a:t>
                </a:r>
              </a:p>
            </p:txBody>
          </p:sp>
        </mc:Fallback>
      </mc:AlternateContent>
      <p:sp>
        <p:nvSpPr>
          <p:cNvPr id="23" name="TextBox 22">
            <a:extLst>
              <a:ext uri="{FF2B5EF4-FFF2-40B4-BE49-F238E27FC236}">
                <a16:creationId xmlns:a16="http://schemas.microsoft.com/office/drawing/2014/main" id="{214FAA82-60D2-9D27-EB48-E7F9CB8D21D6}"/>
              </a:ext>
            </a:extLst>
          </p:cNvPr>
          <p:cNvSpPr txBox="1"/>
          <p:nvPr/>
        </p:nvSpPr>
        <p:spPr>
          <a:xfrm>
            <a:off x="6096000" y="5263165"/>
            <a:ext cx="6583678" cy="1016733"/>
          </a:xfrm>
          <a:prstGeom prst="rect">
            <a:avLst/>
          </a:prstGeom>
          <a:ln w="38100">
            <a:noFill/>
          </a:ln>
        </p:spPr>
        <p:txBody>
          <a:bodyPr vert="horz" lIns="91440" tIns="45720" rIns="91440" bIns="45720" rtlCol="0" anchor="ctr">
            <a:normAutofit/>
          </a:bodyPr>
          <a:lstStyle/>
          <a:p>
            <a:pPr>
              <a:lnSpc>
                <a:spcPct val="90000"/>
              </a:lnSpc>
              <a:spcAft>
                <a:spcPts val="600"/>
              </a:spcAft>
            </a:pPr>
            <a:r>
              <a:rPr lang="en-US" sz="2400" dirty="0"/>
              <a:t>1</a:t>
            </a:r>
            <a:r>
              <a:rPr lang="en-US" sz="2400" baseline="30000" dirty="0"/>
              <a:t>st</a:t>
            </a:r>
            <a:r>
              <a:rPr lang="en-US" sz="2400" dirty="0"/>
              <a:t> Iteration: </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E480CCD-44E1-D900-FD3B-F31D3BA742AB}"/>
                  </a:ext>
                </a:extLst>
              </p:cNvPr>
              <p:cNvSpPr txBox="1"/>
              <p:nvPr/>
            </p:nvSpPr>
            <p:spPr>
              <a:xfrm>
                <a:off x="6096000" y="6095232"/>
                <a:ext cx="48726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1=−3−0.01 ∗2∗</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−3</m:t>
                          </m:r>
                        </m:e>
                      </m:d>
                      <m:r>
                        <a:rPr lang="en-US" sz="2400" b="0" i="1" smtClean="0">
                          <a:latin typeface="Cambria Math" panose="02040503050406030204" pitchFamily="18" charset="0"/>
                        </a:rPr>
                        <m:t>=−2.94 </m:t>
                      </m:r>
                    </m:oMath>
                  </m:oMathPara>
                </a14:m>
                <a:endParaRPr lang="en-GB" sz="2400" dirty="0"/>
              </a:p>
            </p:txBody>
          </p:sp>
        </mc:Choice>
        <mc:Fallback xmlns="">
          <p:sp>
            <p:nvSpPr>
              <p:cNvPr id="24" name="TextBox 23">
                <a:extLst>
                  <a:ext uri="{FF2B5EF4-FFF2-40B4-BE49-F238E27FC236}">
                    <a16:creationId xmlns:a16="http://schemas.microsoft.com/office/drawing/2014/main" id="{DE480CCD-44E1-D900-FD3B-F31D3BA742AB}"/>
                  </a:ext>
                </a:extLst>
              </p:cNvPr>
              <p:cNvSpPr txBox="1">
                <a:spLocks noRot="1" noChangeAspect="1" noMove="1" noResize="1" noEditPoints="1" noAdjustHandles="1" noChangeArrowheads="1" noChangeShapeType="1" noTextEdit="1"/>
              </p:cNvSpPr>
              <p:nvPr/>
            </p:nvSpPr>
            <p:spPr>
              <a:xfrm>
                <a:off x="6096000" y="6095232"/>
                <a:ext cx="4872681" cy="369332"/>
              </a:xfrm>
              <a:prstGeom prst="rect">
                <a:avLst/>
              </a:prstGeom>
              <a:blipFill>
                <a:blip r:embed="rId4"/>
                <a:stretch>
                  <a:fillRect l="-1042" t="-6897" r="-2083" b="-41379"/>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9164244-996D-EEDC-6C85-BC74D76E03BC}"/>
                  </a:ext>
                </a:extLst>
              </p:cNvPr>
              <p:cNvSpPr txBox="1"/>
              <p:nvPr/>
            </p:nvSpPr>
            <p:spPr>
              <a:xfrm>
                <a:off x="10079765" y="1712917"/>
                <a:ext cx="1041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=−3</m:t>
                      </m:r>
                    </m:oMath>
                  </m:oMathPara>
                </a14:m>
                <a:endParaRPr lang="en-GB" sz="2400" dirty="0"/>
              </a:p>
            </p:txBody>
          </p:sp>
        </mc:Choice>
        <mc:Fallback xmlns="">
          <p:sp>
            <p:nvSpPr>
              <p:cNvPr id="25" name="TextBox 24">
                <a:extLst>
                  <a:ext uri="{FF2B5EF4-FFF2-40B4-BE49-F238E27FC236}">
                    <a16:creationId xmlns:a16="http://schemas.microsoft.com/office/drawing/2014/main" id="{A9164244-996D-EEDC-6C85-BC74D76E03BC}"/>
                  </a:ext>
                </a:extLst>
              </p:cNvPr>
              <p:cNvSpPr txBox="1">
                <a:spLocks noRot="1" noChangeAspect="1" noMove="1" noResize="1" noEditPoints="1" noAdjustHandles="1" noChangeArrowheads="1" noChangeShapeType="1" noTextEdit="1"/>
              </p:cNvSpPr>
              <p:nvPr/>
            </p:nvSpPr>
            <p:spPr>
              <a:xfrm>
                <a:off x="10079765" y="1712917"/>
                <a:ext cx="1041054" cy="369332"/>
              </a:xfrm>
              <a:prstGeom prst="rect">
                <a:avLst/>
              </a:prstGeom>
              <a:blipFill>
                <a:blip r:embed="rId5"/>
                <a:stretch>
                  <a:fillRect l="-2410" r="-6024" b="-6452"/>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92CADF2-F0D4-547C-105E-3CDE0952FF6B}"/>
                  </a:ext>
                </a:extLst>
              </p:cNvPr>
              <p:cNvSpPr txBox="1"/>
              <p:nvPr/>
            </p:nvSpPr>
            <p:spPr>
              <a:xfrm>
                <a:off x="10968681" y="2100665"/>
                <a:ext cx="1166538" cy="701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400" i="1" smtClean="0">
                              <a:latin typeface="Cambria Math" panose="02040503050406030204" pitchFamily="18" charset="0"/>
                            </a:rPr>
                          </m:ctrlPr>
                        </m:fPr>
                        <m:num>
                          <m:r>
                            <a:rPr lang="en-GB" sz="2400" i="1" smtClean="0">
                              <a:latin typeface="Cambria Math" panose="02040503050406030204" pitchFamily="18" charset="0"/>
                            </a:rPr>
                            <m:t>𝑑𝑦</m:t>
                          </m:r>
                        </m:num>
                        <m:den>
                          <m:r>
                            <a:rPr lang="en-GB" sz="2400" i="1" smtClean="0">
                              <a:latin typeface="Cambria Math" panose="02040503050406030204" pitchFamily="18" charset="0"/>
                            </a:rPr>
                            <m:t>𝑑𝑥</m:t>
                          </m:r>
                        </m:den>
                      </m:f>
                      <m:r>
                        <a:rPr lang="en-US" sz="2400" b="0" i="1" smtClean="0">
                          <a:latin typeface="Cambria Math" panose="02040503050406030204" pitchFamily="18" charset="0"/>
                        </a:rPr>
                        <m:t>=2</m:t>
                      </m:r>
                      <m:r>
                        <a:rPr lang="en-US" sz="2400" b="0" i="1" smtClean="0">
                          <a:latin typeface="Cambria Math" panose="02040503050406030204" pitchFamily="18" charset="0"/>
                        </a:rPr>
                        <m:t>𝑥</m:t>
                      </m:r>
                    </m:oMath>
                  </m:oMathPara>
                </a14:m>
                <a:endParaRPr lang="en-GB" sz="2400" dirty="0"/>
              </a:p>
            </p:txBody>
          </p:sp>
        </mc:Choice>
        <mc:Fallback xmlns="">
          <p:sp>
            <p:nvSpPr>
              <p:cNvPr id="26" name="TextBox 25">
                <a:extLst>
                  <a:ext uri="{FF2B5EF4-FFF2-40B4-BE49-F238E27FC236}">
                    <a16:creationId xmlns:a16="http://schemas.microsoft.com/office/drawing/2014/main" id="{A92CADF2-F0D4-547C-105E-3CDE0952FF6B}"/>
                  </a:ext>
                </a:extLst>
              </p:cNvPr>
              <p:cNvSpPr txBox="1">
                <a:spLocks noRot="1" noChangeAspect="1" noMove="1" noResize="1" noEditPoints="1" noAdjustHandles="1" noChangeArrowheads="1" noChangeShapeType="1" noTextEdit="1"/>
              </p:cNvSpPr>
              <p:nvPr/>
            </p:nvSpPr>
            <p:spPr>
              <a:xfrm>
                <a:off x="10968681" y="2100665"/>
                <a:ext cx="1166538" cy="701282"/>
              </a:xfrm>
              <a:prstGeom prst="rect">
                <a:avLst/>
              </a:prstGeom>
              <a:blipFill>
                <a:blip r:embed="rId6"/>
                <a:stretch>
                  <a:fillRect l="-8602" t="-5357" r="-5376" b="-14286"/>
                </a:stretch>
              </a:blipFill>
            </p:spPr>
            <p:txBody>
              <a:bodyPr/>
              <a:lstStyle/>
              <a:p>
                <a:r>
                  <a:rPr lang="en-JP">
                    <a:noFill/>
                  </a:rPr>
                  <a:t> </a:t>
                </a:r>
              </a:p>
            </p:txBody>
          </p:sp>
        </mc:Fallback>
      </mc:AlternateContent>
    </p:spTree>
    <p:extLst>
      <p:ext uri="{BB962C8B-B14F-4D97-AF65-F5344CB8AC3E}">
        <p14:creationId xmlns:p14="http://schemas.microsoft.com/office/powerpoint/2010/main" val="2478937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1512</Words>
  <Application>Microsoft Macintosh PowerPoint</Application>
  <PresentationFormat>Widescreen</PresentationFormat>
  <Paragraphs>215</Paragraphs>
  <Slides>24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Basikolo, Thomas</dc:creator>
  <cp:lastModifiedBy>西尾　美哉</cp:lastModifiedBy>
  <cp:revision>60</cp:revision>
  <dcterms:created xsi:type="dcterms:W3CDTF">2022-07-11T11:58:58Z</dcterms:created>
  <dcterms:modified xsi:type="dcterms:W3CDTF">2022-10-31T10:19:52Z</dcterms:modified>
</cp:coreProperties>
</file>